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9" r:id="rId3"/>
    <p:sldId id="272" r:id="rId4"/>
    <p:sldId id="274" r:id="rId5"/>
    <p:sldId id="277" r:id="rId6"/>
    <p:sldId id="276" r:id="rId7"/>
    <p:sldId id="288" r:id="rId8"/>
    <p:sldId id="278" r:id="rId9"/>
    <p:sldId id="279" r:id="rId10"/>
    <p:sldId id="280" r:id="rId11"/>
    <p:sldId id="281" r:id="rId12"/>
    <p:sldId id="282" r:id="rId13"/>
    <p:sldId id="284" r:id="rId14"/>
    <p:sldId id="289" r:id="rId15"/>
    <p:sldId id="285" r:id="rId16"/>
    <p:sldId id="290" r:id="rId17"/>
    <p:sldId id="287" r:id="rId18"/>
    <p:sldId id="291" r:id="rId19"/>
    <p:sldId id="268" r:id="rId20"/>
  </p:sldIdLst>
  <p:sldSz cx="9144000" cy="6858000" type="screen4x3"/>
  <p:notesSz cx="6797675" cy="9928225"/>
  <p:embeddedFontLst>
    <p:embeddedFont>
      <p:font typeface="Cambria Math" panose="02040503050406030204" pitchFamily="18" charset="0"/>
      <p:regular r:id="rId23"/>
    </p:embeddedFont>
    <p:embeddedFont>
      <p:font typeface="Amienne" panose="04000508060000020003" pitchFamily="82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rdia New" panose="020B0304020202020204" pitchFamily="34" charset="-34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EFE578B-4523-4F2B-AB81-0C688789F5A0}">
          <p14:sldIdLst>
            <p14:sldId id="256"/>
            <p14:sldId id="269"/>
            <p14:sldId id="272"/>
            <p14:sldId id="274"/>
            <p14:sldId id="277"/>
            <p14:sldId id="276"/>
            <p14:sldId id="288"/>
            <p14:sldId id="278"/>
            <p14:sldId id="279"/>
            <p14:sldId id="280"/>
            <p14:sldId id="281"/>
            <p14:sldId id="282"/>
            <p14:sldId id="284"/>
            <p14:sldId id="289"/>
            <p14:sldId id="285"/>
            <p14:sldId id="290"/>
            <p14:sldId id="287"/>
            <p14:sldId id="291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eo Ceriotti" initials="MC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B2B2B2"/>
    <a:srgbClr val="00CCFF"/>
    <a:srgbClr val="CCCC00"/>
    <a:srgbClr val="FFFF00"/>
    <a:srgbClr val="FF00FF"/>
    <a:srgbClr val="996600"/>
    <a:srgbClr val="CC66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1" autoAdjust="0"/>
    <p:restoredTop sz="99858" autoAdjust="0"/>
  </p:normalViewPr>
  <p:slideViewPr>
    <p:cSldViewPr snapToGrid="0">
      <p:cViewPr>
        <p:scale>
          <a:sx n="100" d="100"/>
          <a:sy n="100" d="100"/>
        </p:scale>
        <p:origin x="-13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438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Foglio1!$A$2:$A$27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Foglio1!$B$3:$B$26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590336"/>
        <c:axId val="217142336"/>
      </c:lineChart>
      <c:catAx>
        <c:axId val="1765903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7142336"/>
        <c:crosses val="autoZero"/>
        <c:auto val="1"/>
        <c:lblAlgn val="ctr"/>
        <c:lblOffset val="100"/>
        <c:noMultiLvlLbl val="0"/>
      </c:catAx>
      <c:valAx>
        <c:axId val="2171423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76590336"/>
        <c:crosses val="autoZero"/>
        <c:crossBetween val="between"/>
      </c:valAx>
    </c:plotArea>
    <c:plotVisOnly val="1"/>
    <c:dispBlanksAs val="zero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noFill/>
              </a:ln>
            </c:spPr>
          </c:dPt>
          <c:dPt>
            <c:idx val="2"/>
            <c:bubble3D val="0"/>
            <c:spPr>
              <a:ln>
                <a:noFill/>
              </a:ln>
            </c:spPr>
          </c:dPt>
          <c:dPt>
            <c:idx val="3"/>
            <c:bubble3D val="0"/>
            <c:spPr>
              <a:ln>
                <a:noFill/>
              </a:ln>
            </c:spPr>
          </c:dPt>
          <c:dPt>
            <c:idx val="4"/>
            <c:bubble3D val="0"/>
            <c:spPr>
              <a:ln>
                <a:noFill/>
              </a:ln>
            </c:spPr>
          </c:dPt>
          <c:trendline>
            <c:spPr>
              <a:ln w="28575">
                <a:solidFill>
                  <a:srgbClr val="00B050"/>
                </a:solidFill>
              </a:ln>
              <a:effectLst/>
            </c:spPr>
            <c:trendlineType val="poly"/>
            <c:order val="6"/>
            <c:dispRSqr val="0"/>
            <c:dispEq val="0"/>
          </c:trendline>
          <c:cat>
            <c:strRef>
              <c:f>Foglio1!$A$2:$A$6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-1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597504"/>
        <c:axId val="217147648"/>
      </c:lineChart>
      <c:catAx>
        <c:axId val="1765975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7147648"/>
        <c:crosses val="autoZero"/>
        <c:auto val="1"/>
        <c:lblAlgn val="ctr"/>
        <c:lblOffset val="100"/>
        <c:noMultiLvlLbl val="0"/>
      </c:catAx>
      <c:valAx>
        <c:axId val="217147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6597504"/>
        <c:crosses val="autoZero"/>
        <c:crossBetween val="between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56015" y="445807"/>
            <a:ext cx="4104143" cy="497413"/>
          </a:xfrm>
          <a:prstGeom prst="rect">
            <a:avLst/>
          </a:prstGeom>
        </p:spPr>
        <p:txBody>
          <a:bodyPr vert="horz" lIns="93781" tIns="46890" rIns="93781" bIns="468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65137" y="9430813"/>
            <a:ext cx="2480726" cy="497413"/>
          </a:xfrm>
          <a:prstGeom prst="rect">
            <a:avLst/>
          </a:prstGeom>
        </p:spPr>
        <p:txBody>
          <a:bodyPr vert="horz" lIns="93781" tIns="46890" rIns="93781" bIns="468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 algn="l">
              <a:defRPr/>
            </a:pPr>
            <a:fld id="{5912C839-73F9-4028-A674-454F48E5C02E}" type="datetimeFigureOut">
              <a:rPr lang="en-GB" smtClean="0"/>
              <a:pPr algn="l">
                <a:defRPr/>
              </a:pPr>
              <a:t>27/10/2014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0754" y="9429273"/>
            <a:ext cx="729625" cy="497412"/>
          </a:xfrm>
          <a:prstGeom prst="rect">
            <a:avLst/>
          </a:prstGeom>
        </p:spPr>
        <p:txBody>
          <a:bodyPr vert="horz" lIns="93781" tIns="46890" rIns="93781" bIns="468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77FC0DF-5DC1-4FF9-AB72-C4632DA15EC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"/>
          </p:nvPr>
        </p:nvSpPr>
        <p:spPr>
          <a:xfrm>
            <a:off x="1213003" y="9061219"/>
            <a:ext cx="4377751" cy="495872"/>
          </a:xfrm>
          <a:prstGeom prst="rect">
            <a:avLst/>
          </a:prstGeom>
        </p:spPr>
        <p:txBody>
          <a:bodyPr vert="horz" lIns="88230" tIns="44115" rIns="88230" bIns="44115" rtlCol="0" anchor="ctr"/>
          <a:lstStyle>
            <a:lvl1pPr algn="l">
              <a:defRPr sz="1200"/>
            </a:lvl1pPr>
          </a:lstStyle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2438" y="9544771"/>
            <a:ext cx="1942189" cy="258369"/>
          </a:xfrm>
          <a:prstGeom prst="rect">
            <a:avLst/>
          </a:prstGeom>
          <a:noFill/>
        </p:spPr>
        <p:txBody>
          <a:bodyPr wrap="square" lIns="88230" tIns="44115" rIns="88230" bIns="441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www.glasgow.ac.uk/space</a:t>
            </a:r>
          </a:p>
        </p:txBody>
      </p:sp>
      <p:pic>
        <p:nvPicPr>
          <p:cNvPr id="1026" name="Picture 2" descr="C:\Users\mc218k\Documents\Administration\Logos University\SchEng_colour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22" y="488174"/>
            <a:ext cx="1935026" cy="3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3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83377" y="240237"/>
            <a:ext cx="4067661" cy="497413"/>
          </a:xfrm>
          <a:prstGeom prst="rect">
            <a:avLst/>
          </a:prstGeom>
        </p:spPr>
        <p:txBody>
          <a:bodyPr vert="horz" lIns="95562" tIns="47781" rIns="95562" bIns="4778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84263" y="1030288"/>
            <a:ext cx="4579937" cy="3436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984" y="4716947"/>
            <a:ext cx="5435708" cy="4199514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74904" y="9004239"/>
            <a:ext cx="5453948" cy="497412"/>
          </a:xfrm>
          <a:prstGeom prst="rect">
            <a:avLst/>
          </a:prstGeom>
        </p:spPr>
        <p:txBody>
          <a:bodyPr vert="horz" lIns="95562" tIns="47781" rIns="95562" bIns="4778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5"/>
          </p:nvPr>
        </p:nvSpPr>
        <p:spPr>
          <a:xfrm>
            <a:off x="5718438" y="9432353"/>
            <a:ext cx="630822" cy="495872"/>
          </a:xfrm>
          <a:prstGeom prst="rect">
            <a:avLst/>
          </a:prstGeom>
        </p:spPr>
        <p:txBody>
          <a:bodyPr vert="horz" lIns="88230" tIns="44115" rIns="88230" bIns="44115" rtlCol="0" anchor="ctr"/>
          <a:lstStyle>
            <a:lvl1pPr algn="r">
              <a:defRPr sz="1300">
                <a:latin typeface="+mn-lt"/>
              </a:defRPr>
            </a:lvl1pPr>
          </a:lstStyle>
          <a:p>
            <a:fld id="{1B007C16-E4FC-4CA9-9766-414D51423491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idx="1"/>
          </p:nvPr>
        </p:nvSpPr>
        <p:spPr>
          <a:xfrm>
            <a:off x="475778" y="9432353"/>
            <a:ext cx="1877264" cy="495872"/>
          </a:xfrm>
          <a:prstGeom prst="rect">
            <a:avLst/>
          </a:prstGeom>
        </p:spPr>
        <p:txBody>
          <a:bodyPr vert="horz" lIns="88230" tIns="44115" rIns="88230" bIns="44115" rtlCol="0" anchor="ctr"/>
          <a:lstStyle>
            <a:lvl1pPr algn="l">
              <a:defRPr sz="1300">
                <a:latin typeface="+mn-lt"/>
              </a:defRPr>
            </a:lvl1pPr>
          </a:lstStyle>
          <a:p>
            <a:fld id="{CC3FFF59-55C4-47BF-BFB3-FB5444A06857}" type="datetimeFigureOut">
              <a:rPr lang="en-GB" smtClean="0"/>
              <a:pPr/>
              <a:t>27/10/2014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462438" y="9544771"/>
            <a:ext cx="1942189" cy="258369"/>
          </a:xfrm>
          <a:prstGeom prst="rect">
            <a:avLst/>
          </a:prstGeom>
          <a:noFill/>
        </p:spPr>
        <p:txBody>
          <a:bodyPr wrap="square" lIns="88230" tIns="44115" rIns="88230" bIns="441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www.glasgow.ac.uk/space</a:t>
            </a:r>
          </a:p>
        </p:txBody>
      </p:sp>
      <p:pic>
        <p:nvPicPr>
          <p:cNvPr id="15" name="Picture 2" descr="C:\Users\mc218k\Documents\Administration\Logos University\SchEng_colou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22" y="321857"/>
            <a:ext cx="1935026" cy="3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1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2"/>
          <p:cNvSpPr>
            <a:spLocks noChangeArrowheads="1"/>
          </p:cNvSpPr>
          <p:nvPr userDrawn="1"/>
        </p:nvSpPr>
        <p:spPr bwMode="auto">
          <a:xfrm>
            <a:off x="-1" y="0"/>
            <a:ext cx="9144001" cy="658368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4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 userDrawn="1"/>
        </p:nvSpPr>
        <p:spPr bwMode="auto">
          <a:xfrm>
            <a:off x="0" y="1938529"/>
            <a:ext cx="9144001" cy="1853184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4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6" name="Picture Placeholder 30"/>
          <p:cNvSpPr>
            <a:spLocks noGrp="1"/>
          </p:cNvSpPr>
          <p:nvPr>
            <p:ph type="pic" sz="quarter" idx="12"/>
          </p:nvPr>
        </p:nvSpPr>
        <p:spPr>
          <a:xfrm>
            <a:off x="7349996" y="2095503"/>
            <a:ext cx="1534436" cy="24304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23" name="Picture Placeholder 30"/>
          <p:cNvSpPr>
            <a:spLocks noGrp="1"/>
          </p:cNvSpPr>
          <p:nvPr>
            <p:ph type="pic" sz="quarter" idx="16" hasCustomPrompt="1"/>
          </p:nvPr>
        </p:nvSpPr>
        <p:spPr>
          <a:xfrm>
            <a:off x="1646063" y="5514979"/>
            <a:ext cx="1835670" cy="6588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n-lt"/>
              </a:defRPr>
            </a:lvl1pPr>
          </a:lstStyle>
          <a:p>
            <a:r>
              <a:rPr lang="en-US" noProof="0" dirty="0" smtClean="0"/>
              <a:t>Company logo 1</a:t>
            </a:r>
            <a:endParaRPr lang="en-GB" noProof="0" dirty="0"/>
          </a:p>
        </p:txBody>
      </p:sp>
      <p:sp>
        <p:nvSpPr>
          <p:cNvPr id="24" name="Picture Placeholder 30"/>
          <p:cNvSpPr>
            <a:spLocks noGrp="1"/>
          </p:cNvSpPr>
          <p:nvPr>
            <p:ph type="pic" sz="quarter" idx="17" hasCustomPrompt="1"/>
          </p:nvPr>
        </p:nvSpPr>
        <p:spPr>
          <a:xfrm>
            <a:off x="3739435" y="5514979"/>
            <a:ext cx="1835670" cy="6588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atin typeface="+mn-lt"/>
              </a:defRPr>
            </a:lvl1pPr>
          </a:lstStyle>
          <a:p>
            <a:r>
              <a:rPr lang="en-US" noProof="0" dirty="0" smtClean="0"/>
              <a:t>Company logo 2</a:t>
            </a:r>
            <a:endParaRPr lang="en-GB" noProof="0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5465289" y="77792"/>
            <a:ext cx="3495729" cy="227009"/>
          </a:xfrm>
        </p:spPr>
        <p:txBody>
          <a:bodyPr anchor="ctr"/>
          <a:lstStyle>
            <a:lvl1pPr algn="r">
              <a:defRPr sz="1200" b="1" smtClean="0">
                <a:solidFill>
                  <a:schemeClr val="bg1">
                    <a:lumMod val="8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Date here</a:t>
            </a:r>
            <a:endParaRPr lang="en-GB" dirty="0"/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5465292" y="304800"/>
            <a:ext cx="3495068" cy="25717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noProof="0" dirty="0" smtClean="0"/>
              <a:t>Insert meeting name and location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14283" y="1943102"/>
            <a:ext cx="6889218" cy="183832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14284" y="3844781"/>
            <a:ext cx="6899774" cy="5715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0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282" y="4572000"/>
            <a:ext cx="6896029" cy="495300"/>
          </a:xfrm>
        </p:spPr>
        <p:txBody>
          <a:bodyPr anchor="ctr"/>
          <a:lstStyle>
            <a:lvl1pPr algn="ctr">
              <a:defRPr sz="1400" b="1" smtClean="0">
                <a:solidFill>
                  <a:schemeClr val="tx2">
                    <a:lumMod val="25000"/>
                    <a:lumOff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Author as footer</a:t>
            </a:r>
            <a:endParaRPr lang="en-GB" dirty="0"/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817422" y="5162550"/>
            <a:ext cx="1603885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in co-operation with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6410328"/>
            <a:ext cx="914400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216206" y="221477"/>
            <a:ext cx="3730752" cy="678407"/>
            <a:chOff x="2219891" y="2619373"/>
            <a:chExt cx="3456439" cy="628524"/>
          </a:xfrm>
        </p:grpSpPr>
        <p:pic>
          <p:nvPicPr>
            <p:cNvPr id="31" name="Picture 5" descr="UoG_keyline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891" y="2619373"/>
              <a:ext cx="19685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94"/>
            <a:stretch/>
          </p:blipFill>
          <p:spPr>
            <a:xfrm>
              <a:off x="4262436" y="2632200"/>
              <a:ext cx="1413894" cy="6156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3458"/>
            <a:ext cx="9142412" cy="59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ctr" anchorCtr="0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787077"/>
            <a:ext cx="5486400" cy="3940497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964882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Date here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Author as footer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9EAE1C9-3787-4A34-9C4D-95F90C66807D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304926"/>
            <a:ext cx="8229600" cy="5088254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Date here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Author as footer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C619CDE-E3DC-4F21-9067-19861B3FA5A4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" b="12088"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08789" y="5806625"/>
            <a:ext cx="3886200" cy="7905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smtClean="0"/>
              <a:t>Thank you!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61987" y="2444147"/>
            <a:ext cx="396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Space Glasgow</a:t>
            </a:r>
            <a:endParaRPr lang="en-GB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twitter.com/images/resources/twitter-bird-white-on-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1" y="3456354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006231" y="3418254"/>
            <a:ext cx="1432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@</a:t>
            </a:r>
            <a:r>
              <a:rPr lang="en-GB" sz="1200" dirty="0" err="1" smtClean="0">
                <a:solidFill>
                  <a:schemeClr val="bg1"/>
                </a:solidFill>
              </a:rPr>
              <a:t>SpaceGlasgow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6831" y="3151555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www.glasgow.ac.uk/space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Date here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Author as footer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A1F5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23660"/>
            <a:ext cx="9142412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04611" y="5762836"/>
            <a:ext cx="5391178" cy="642937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Collaborators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3458"/>
            <a:ext cx="9142412" cy="59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371601"/>
            <a:ext cx="4038600" cy="5013960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13960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Date here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Author as footer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F48E859-689F-4E41-8182-2566A544A8B2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9863"/>
            <a:ext cx="4042800" cy="639762"/>
          </a:xfrm>
        </p:spPr>
        <p:txBody>
          <a:bodyPr anchor="ctr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8"/>
            <a:ext cx="4040188" cy="4168775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39863"/>
            <a:ext cx="4041775" cy="639762"/>
          </a:xfrm>
        </p:spPr>
        <p:txBody>
          <a:bodyPr anchor="ctr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783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Date here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Author as footer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Date here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Author as footer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399EF07-F934-4051-8E09-F32B844B45F7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Date here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Author as footer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E36611E-186C-4435-84AF-15256CF994B2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13458"/>
            <a:ext cx="9142412" cy="59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10328"/>
            <a:ext cx="914400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13458"/>
            <a:ext cx="9142412" cy="59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57326"/>
            <a:ext cx="5111750" cy="4935854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57328"/>
            <a:ext cx="3008313" cy="4920615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Date here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Author as footer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588" y="0"/>
            <a:ext cx="9144000" cy="1169043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4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1" y="1371600"/>
            <a:ext cx="8229600" cy="505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Date here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4928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Author as footer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E3C6BB69-3F53-4BDB-A44D-136B6DC81179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2" y="167227"/>
            <a:ext cx="646446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-2" y="1"/>
            <a:ext cx="9144001" cy="226030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4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50834" y="113016"/>
            <a:ext cx="2062605" cy="375068"/>
            <a:chOff x="2219891" y="2619373"/>
            <a:chExt cx="3456439" cy="628524"/>
          </a:xfrm>
        </p:grpSpPr>
        <p:pic>
          <p:nvPicPr>
            <p:cNvPr id="13" name="Picture 5" descr="UoG_keyline.eps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891" y="2619373"/>
              <a:ext cx="19685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94"/>
            <a:stretch/>
          </p:blipFill>
          <p:spPr>
            <a:xfrm>
              <a:off x="4262436" y="2632200"/>
              <a:ext cx="1413894" cy="615697"/>
            </a:xfrm>
            <a:prstGeom prst="rect">
              <a:avLst/>
            </a:prstGeom>
          </p:spPr>
        </p:pic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588" y="6461085"/>
            <a:ext cx="9144000" cy="21600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400">
              <a:solidFill>
                <a:schemeClr val="tx2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4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 baseline="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dia New" pitchFamily="34" charset="-34"/>
          <a:cs typeface="Cordia New" pitchFamily="34" charset="-34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dia New" pitchFamily="34" charset="-34"/>
          <a:cs typeface="Cordia New" pitchFamily="34" charset="-34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dia New" pitchFamily="34" charset="-34"/>
          <a:cs typeface="Cordia New" pitchFamily="34" charset="-34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dia New" pitchFamily="34" charset="-34"/>
          <a:cs typeface="Cordia New" pitchFamily="34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Courier New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5" r="15135"/>
          <a:stretch>
            <a:fillRect/>
          </a:stretch>
        </p:blipFill>
        <p:spPr>
          <a:xfrm>
            <a:off x="0" y="1165860"/>
            <a:ext cx="9143999" cy="569214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 October 2014</a:t>
            </a:r>
            <a:endParaRPr lang="en-GB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580238" y="304800"/>
            <a:ext cx="4380122" cy="257176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Space Glasgow Research Conference, Glasgow, United Kingdom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" y="6069290"/>
            <a:ext cx="8564880" cy="495300"/>
          </a:xfrm>
        </p:spPr>
        <p:txBody>
          <a:bodyPr/>
          <a:lstStyle/>
          <a:p>
            <a:pPr algn="l">
              <a:spcAft>
                <a:spcPts val="500"/>
              </a:spcAft>
            </a:pPr>
            <a:r>
              <a:rPr lang="en-GB" sz="180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0" dist="38100" dir="5400000" algn="t" rotWithShape="0">
                    <a:schemeClr val="tx1"/>
                  </a:outerShdw>
                </a:effectLst>
              </a:rPr>
              <a:t>Ph.D. Student: Nicola Sullo</a:t>
            </a:r>
          </a:p>
          <a:p>
            <a:pPr algn="r">
              <a:spcAft>
                <a:spcPts val="500"/>
              </a:spcAft>
            </a:pPr>
            <a:r>
              <a:rPr lang="en-GB" sz="1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0" dist="38100" dir="5400000" algn="t" rotWithShape="0">
                    <a:schemeClr val="tx1"/>
                  </a:outerShdw>
                </a:effectLst>
              </a:rPr>
              <a:t>Supervisor: Dr. Matteo Ceriotti</a:t>
            </a:r>
            <a:endParaRPr lang="en-GB" sz="1800" noProof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27000" dist="38100" dir="5400000" algn="t" rotWithShape="0">
                  <a:schemeClr val="tx1"/>
                </a:outerShdw>
              </a:effectLst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127391" y="2128846"/>
            <a:ext cx="6889218" cy="18383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cap="all" dirty="0" smtClean="0">
                <a:ln>
                  <a:solidFill>
                    <a:schemeClr val="tx1"/>
                  </a:solidFill>
                </a:ln>
                <a:effectLst>
                  <a:outerShdw blurRad="127000" dist="38100" dir="5400000" algn="t" rotWithShape="0">
                    <a:prstClr val="black"/>
                  </a:outerShdw>
                </a:effectLst>
              </a:rPr>
              <a:t>HYBRID PROPULSION FOR IMPROVING FUTURE SPACE MISSIONS</a:t>
            </a:r>
            <a:endParaRPr lang="en-GB" sz="3200" cap="all" dirty="0">
              <a:ln>
                <a:solidFill>
                  <a:schemeClr val="tx1"/>
                </a:solidFill>
              </a:ln>
              <a:effectLst>
                <a:outerShdw blurRad="127000" dist="38100" dir="5400000" algn="t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300" dirty="0"/>
              <a:t>Low-thrust trajectory computation: </a:t>
            </a:r>
            <a:r>
              <a:rPr lang="en-GB" sz="3300" dirty="0" smtClean="0"/>
              <a:t>second homotopy</a:t>
            </a:r>
            <a:endParaRPr lang="en-GB" sz="33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28 October 2014</a:t>
            </a:r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1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1" y="649287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Nicola Sullo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 numCol="1">
                <a:no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GB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250" dirty="0" smtClean="0"/>
                  <a:t> is the second homotopic-relaxation parameter </a:t>
                </a:r>
              </a:p>
              <a:p>
                <a:pPr algn="just"/>
                <a:endParaRPr lang="en-GB" sz="2250" dirty="0"/>
              </a:p>
              <a:p>
                <a:pPr algn="just"/>
                <a:r>
                  <a:rPr lang="en-GB" sz="2250" dirty="0" smtClean="0"/>
                  <a:t>The </a:t>
                </a:r>
                <a:r>
                  <a:rPr lang="en-GB" sz="2250" i="1" dirty="0" smtClean="0">
                    <a:solidFill>
                      <a:srgbClr val="FF0000"/>
                    </a:solidFill>
                  </a:rPr>
                  <a:t>homotopic transformation</a:t>
                </a:r>
                <a:r>
                  <a:rPr lang="en-GB" sz="2250" dirty="0" smtClean="0"/>
                  <a:t> is here introduced </a:t>
                </a:r>
                <a:r>
                  <a:rPr lang="en-GB" sz="2250" i="1" dirty="0" smtClean="0">
                    <a:solidFill>
                      <a:srgbClr val="FF0000"/>
                    </a:solidFill>
                  </a:rPr>
                  <a:t>in the Lagrangian of the fuel-optimal problem</a:t>
                </a:r>
              </a:p>
            </p:txBody>
          </p:sp>
        </mc:Choice>
        <mc:Fallback xmlns="">
          <p:sp>
            <p:nvSpPr>
              <p:cNvPr id="10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723" r="-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85" y="3669422"/>
            <a:ext cx="5771429" cy="222857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942703" y="3847067"/>
            <a:ext cx="535459" cy="367753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373392" y="3867659"/>
            <a:ext cx="457204" cy="367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 rot="10800000" flipV="1">
            <a:off x="5210433" y="3451654"/>
            <a:ext cx="358345" cy="387175"/>
          </a:xfrm>
          <a:prstGeom prst="straightConnector1">
            <a:avLst/>
          </a:prstGeom>
          <a:ln w="127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94636" y="3208179"/>
            <a:ext cx="144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solidFill>
                  <a:srgbClr val="00FF00"/>
                </a:solidFill>
                <a:latin typeface="Cambria Math"/>
              </a:rPr>
              <a:t>energy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3599943" y="3464008"/>
            <a:ext cx="358345" cy="3871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4146" y="3212295"/>
            <a:ext cx="144985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solidFill>
                  <a:srgbClr val="FF0000"/>
                </a:solidFill>
                <a:latin typeface="Cambria Math"/>
              </a:rPr>
              <a:t>fuel</a:t>
            </a:r>
          </a:p>
        </p:txBody>
      </p:sp>
    </p:spTree>
    <p:extLst>
      <p:ext uri="{BB962C8B-B14F-4D97-AF65-F5344CB8AC3E}">
        <p14:creationId xmlns:p14="http://schemas.microsoft.com/office/powerpoint/2010/main" val="41306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low to hybrid thrust: </a:t>
            </a:r>
            <a:br>
              <a:rPr lang="en-GB" dirty="0" smtClean="0"/>
            </a:br>
            <a:r>
              <a:rPr lang="en-GB" dirty="0" smtClean="0"/>
              <a:t>a third homotopic approach (I)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 numCol="2"/>
              <a:lstStyle/>
              <a:p>
                <a:pPr algn="just">
                  <a:spcAft>
                    <a:spcPts val="500"/>
                  </a:spcAft>
                </a:pPr>
                <a:r>
                  <a:rPr lang="en-GB" sz="2100" dirty="0" smtClean="0"/>
                  <a:t>A third </a:t>
                </a:r>
                <a:r>
                  <a:rPr lang="en-GB" sz="2100" i="1" dirty="0" smtClean="0">
                    <a:solidFill>
                      <a:srgbClr val="FF0000"/>
                    </a:solidFill>
                  </a:rPr>
                  <a:t>homotopic transformation regarding the instantaneous change in velocity and spacecraft mass</a:t>
                </a:r>
                <a:r>
                  <a:rPr lang="en-GB" sz="2100" dirty="0" smtClean="0"/>
                  <a:t> following the impulsive manoeuvre</a:t>
                </a:r>
              </a:p>
              <a:p>
                <a:pPr algn="just">
                  <a:spcAft>
                    <a:spcPts val="500"/>
                  </a:spcAft>
                </a:pPr>
                <a:endParaRPr lang="en-GB" sz="2100" dirty="0" smtClean="0"/>
              </a:p>
              <a:p>
                <a:pPr algn="just">
                  <a:spcAft>
                    <a:spcPts val="5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/>
                  <a:t> is the third homotopic-continuation parameter</a:t>
                </a:r>
                <a:endParaRPr lang="en-GB" sz="2100" dirty="0" smtClean="0"/>
              </a:p>
              <a:p>
                <a:pPr marL="0" indent="0" algn="just">
                  <a:spcAft>
                    <a:spcPts val="500"/>
                  </a:spcAft>
                  <a:buNone/>
                </a:pPr>
                <a:endParaRPr lang="en-GB" sz="2100" dirty="0" smtClean="0"/>
              </a:p>
              <a:p>
                <a:pPr algn="just"/>
                <a:r>
                  <a:rPr lang="en-GB" sz="2100" dirty="0" smtClean="0"/>
                  <a:t>The </a:t>
                </a:r>
                <a:r>
                  <a:rPr lang="en-GB" sz="2100" dirty="0"/>
                  <a:t>unknowns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1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100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it-IT" sz="2100" b="1" i="1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GB" sz="21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1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1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it-IT" sz="2100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sz="2100" dirty="0"/>
                  <a:t> are optimization </a:t>
                </a:r>
                <a:r>
                  <a:rPr lang="en-GB" sz="2100" dirty="0" smtClean="0"/>
                  <a:t>variables</a:t>
                </a:r>
              </a:p>
              <a:p>
                <a:pPr marL="0" indent="0" algn="just">
                  <a:buNone/>
                </a:pPr>
                <a:r>
                  <a:rPr lang="en-GB" dirty="0" smtClean="0"/>
                  <a:t> </a:t>
                </a:r>
              </a:p>
              <a:p>
                <a:pPr marL="0" indent="0" algn="just">
                  <a:buNone/>
                </a:pPr>
                <a:endParaRPr lang="en-GB" dirty="0" smtClean="0"/>
              </a:p>
              <a:p>
                <a:pPr marL="0" indent="0" algn="just">
                  <a:buNone/>
                </a:pPr>
                <a:endParaRPr lang="en-GB" dirty="0" smtClean="0"/>
              </a:p>
              <a:p>
                <a:pPr marL="0" indent="0" algn="just">
                  <a:buNone/>
                </a:pPr>
                <a:endParaRPr lang="en-GB" dirty="0"/>
              </a:p>
              <a:p>
                <a:pPr marL="0" indent="0" algn="just">
                  <a:buNone/>
                </a:pPr>
                <a:endParaRPr lang="en-GB" dirty="0"/>
              </a:p>
              <a:p>
                <a:pPr marL="0" indent="0" algn="just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7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28 October 2014</a:t>
            </a:r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1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11</a:t>
            </a:r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1" y="649287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Nicola Sullo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01" y="1356715"/>
            <a:ext cx="36099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22" y="2657159"/>
            <a:ext cx="4170000" cy="3702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921662" y="1458097"/>
            <a:ext cx="278214" cy="305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529384" y="1960605"/>
            <a:ext cx="222421" cy="222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947719" y="2150075"/>
            <a:ext cx="807308" cy="440513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095096" y="2154192"/>
            <a:ext cx="621963" cy="440513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Curved Connector 15"/>
          <p:cNvCxnSpPr>
            <a:stCxn id="13" idx="4"/>
            <a:endCxn id="15" idx="4"/>
          </p:cNvCxnSpPr>
          <p:nvPr/>
        </p:nvCxnSpPr>
        <p:spPr>
          <a:xfrm rot="5400000">
            <a:off x="5876668" y="2119999"/>
            <a:ext cx="4117" cy="945295"/>
          </a:xfrm>
          <a:prstGeom prst="curvedConnector3">
            <a:avLst>
              <a:gd name="adj1" fmla="val 565258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704441" y="1806488"/>
            <a:ext cx="148281" cy="10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123667" y="1291621"/>
            <a:ext cx="148281" cy="10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14283" y="1098945"/>
            <a:ext cx="101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FF0000"/>
                </a:solidFill>
                <a:latin typeface="Cambria Math"/>
              </a:rPr>
              <a:t>increasing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95054" y="1646763"/>
            <a:ext cx="101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FF0000"/>
                </a:solidFill>
                <a:latin typeface="Cambria Math"/>
              </a:rPr>
              <a:t>increasing</a:t>
            </a:r>
          </a:p>
        </p:txBody>
      </p:sp>
      <p:sp>
        <p:nvSpPr>
          <p:cNvPr id="21" name="Oval 20"/>
          <p:cNvSpPr/>
          <p:nvPr/>
        </p:nvSpPr>
        <p:spPr>
          <a:xfrm>
            <a:off x="6036278" y="1406722"/>
            <a:ext cx="662114" cy="365348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134231" y="1402601"/>
            <a:ext cx="662114" cy="365348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Curved Connector 24"/>
          <p:cNvCxnSpPr>
            <a:stCxn id="21" idx="4"/>
            <a:endCxn id="24" idx="4"/>
          </p:cNvCxnSpPr>
          <p:nvPr/>
        </p:nvCxnSpPr>
        <p:spPr>
          <a:xfrm rot="5400000" flipH="1">
            <a:off x="5914251" y="1318987"/>
            <a:ext cx="4121" cy="902047"/>
          </a:xfrm>
          <a:prstGeom prst="curvedConnector3">
            <a:avLst>
              <a:gd name="adj1" fmla="val -55471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>
            <a:off x="8402593" y="5255741"/>
            <a:ext cx="193590" cy="4860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507626" y="5226220"/>
            <a:ext cx="749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 Math"/>
              </a:rPr>
              <a:t>updating after impulse</a:t>
            </a:r>
          </a:p>
        </p:txBody>
      </p:sp>
    </p:spTree>
    <p:extLst>
      <p:ext uri="{BB962C8B-B14F-4D97-AF65-F5344CB8AC3E}">
        <p14:creationId xmlns:p14="http://schemas.microsoft.com/office/powerpoint/2010/main" val="6141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low to hybrid thrust: </a:t>
            </a:r>
            <a:br>
              <a:rPr lang="en-GB" dirty="0"/>
            </a:br>
            <a:r>
              <a:rPr lang="en-GB" dirty="0"/>
              <a:t>a third homotopic approach (</a:t>
            </a:r>
            <a:r>
              <a:rPr lang="en-GB" dirty="0" smtClean="0"/>
              <a:t>II)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 numCol="2">
                <a:normAutofit/>
              </a:bodyPr>
              <a:lstStyle/>
              <a:p>
                <a:pPr algn="just"/>
                <a:r>
                  <a:rPr lang="en-GB" sz="2050" dirty="0" smtClean="0"/>
                  <a:t>Re-optimization of low-thrust trajectory arcs before and after the impulse</a:t>
                </a:r>
              </a:p>
              <a:p>
                <a:pPr algn="just"/>
                <a:r>
                  <a:rPr lang="en-GB" sz="2050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5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5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GB" sz="205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50" dirty="0" smtClean="0"/>
                  <a:t> parameter increases in order to find the optimal impulse magnitude that maximizes the final spacecraft mass</a:t>
                </a:r>
                <a:endParaRPr lang="en-GB" sz="205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7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28 October 2014</a:t>
            </a:r>
            <a:endParaRPr lang="en-GB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1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1" y="649287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Nicola Sullo</a:t>
            </a:r>
            <a:endParaRPr lang="en-GB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86" y="3973097"/>
            <a:ext cx="4289796" cy="2388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63" y="1774872"/>
            <a:ext cx="3281737" cy="250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sz="3200" dirty="0" smtClean="0"/>
              <a:t>Algorithm validation and preliminary results (I)</a:t>
            </a:r>
            <a:endParaRPr lang="en-GB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algn="just">
              <a:spcAft>
                <a:spcPts val="500"/>
              </a:spcAft>
            </a:pPr>
            <a:r>
              <a:rPr lang="en-GB" sz="2100" dirty="0" smtClean="0"/>
              <a:t>Test case presented: interplanetary transfer from Earth to Mars orbit</a:t>
            </a:r>
          </a:p>
          <a:p>
            <a:pPr algn="just">
              <a:spcAft>
                <a:spcPts val="500"/>
              </a:spcAft>
            </a:pPr>
            <a:r>
              <a:rPr lang="en-GB" sz="2100" dirty="0" smtClean="0"/>
              <a:t>Problem parameters:</a:t>
            </a:r>
          </a:p>
          <a:p>
            <a:pPr marL="687600" algn="just">
              <a:buFont typeface="Arial" panose="020B0604020202020204" pitchFamily="34" charset="0"/>
              <a:buChar char="•"/>
            </a:pPr>
            <a:r>
              <a:rPr lang="en-GB" dirty="0" smtClean="0"/>
              <a:t>m</a:t>
            </a:r>
            <a:r>
              <a:rPr lang="en-GB" baseline="-25000" dirty="0" smtClean="0"/>
              <a:t>0 </a:t>
            </a:r>
            <a:r>
              <a:rPr lang="en-GB" dirty="0" smtClean="0"/>
              <a:t>= 1800 kg, T</a:t>
            </a:r>
            <a:r>
              <a:rPr lang="en-GB" baseline="-25000" dirty="0" smtClean="0"/>
              <a:t>MAX</a:t>
            </a:r>
            <a:r>
              <a:rPr lang="en-GB" dirty="0" smtClean="0"/>
              <a:t> = 0.5 N, </a:t>
            </a:r>
            <a:r>
              <a:rPr lang="en-GB" baseline="30000" dirty="0" smtClean="0"/>
              <a:t>(lt)</a:t>
            </a:r>
            <a:r>
              <a:rPr lang="en-GB" dirty="0" smtClean="0"/>
              <a:t>I</a:t>
            </a:r>
            <a:r>
              <a:rPr lang="en-GB" baseline="-25000" dirty="0" smtClean="0"/>
              <a:t>sp</a:t>
            </a:r>
            <a:r>
              <a:rPr lang="en-GB" dirty="0" smtClean="0"/>
              <a:t> = 4300 s, </a:t>
            </a:r>
            <a:r>
              <a:rPr lang="en-GB" baseline="30000" dirty="0" smtClean="0"/>
              <a:t>(ht)</a:t>
            </a:r>
            <a:r>
              <a:rPr lang="en-GB" dirty="0" smtClean="0"/>
              <a:t>I</a:t>
            </a:r>
            <a:r>
              <a:rPr lang="en-GB" baseline="-25000" dirty="0" smtClean="0"/>
              <a:t>sp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325 s</a:t>
            </a:r>
          </a:p>
          <a:p>
            <a:pPr marL="342000" algn="just">
              <a:spcAft>
                <a:spcPts val="500"/>
              </a:spcAft>
            </a:pPr>
            <a:r>
              <a:rPr lang="en-GB" sz="2100" dirty="0" smtClean="0"/>
              <a:t>Departing and arrival conditions:</a:t>
            </a:r>
            <a:endParaRPr lang="en-GB" sz="2100" dirty="0"/>
          </a:p>
          <a:p>
            <a:pPr marL="687600" algn="just">
              <a:buFont typeface="Arial" panose="020B0604020202020204" pitchFamily="34" charset="0"/>
              <a:buChar char="•"/>
            </a:pPr>
            <a:endParaRPr lang="en-GB" sz="2100" dirty="0" smtClean="0"/>
          </a:p>
          <a:p>
            <a:pPr marL="687600" algn="just">
              <a:buFont typeface="Arial" panose="020B0604020202020204" pitchFamily="34" charset="0"/>
              <a:buChar char="•"/>
            </a:pPr>
            <a:endParaRPr lang="en-GB" sz="2100" dirty="0" smtClean="0"/>
          </a:p>
          <a:p>
            <a:pPr marL="687600" algn="just">
              <a:buFont typeface="Arial" panose="020B0604020202020204" pitchFamily="34" charset="0"/>
              <a:buChar char="•"/>
            </a:pPr>
            <a:endParaRPr lang="en-GB" sz="2100" dirty="0"/>
          </a:p>
          <a:p>
            <a:pPr marL="687600" algn="just">
              <a:buFont typeface="Arial" panose="020B0604020202020204" pitchFamily="34" charset="0"/>
              <a:buChar char="•"/>
            </a:pPr>
            <a:endParaRPr lang="en-GB" sz="2100" dirty="0" smtClean="0"/>
          </a:p>
          <a:p>
            <a:pPr marL="344700" indent="0" algn="just">
              <a:buNone/>
            </a:pPr>
            <a:endParaRPr lang="en-GB" sz="2100" dirty="0"/>
          </a:p>
          <a:p>
            <a:pPr marL="687600" algn="just">
              <a:buFont typeface="Arial" panose="020B0604020202020204" pitchFamily="34" charset="0"/>
              <a:buChar char="•"/>
            </a:pPr>
            <a:endParaRPr lang="en-GB" sz="2100" dirty="0" smtClean="0"/>
          </a:p>
          <a:p>
            <a:pPr marL="687600" algn="just">
              <a:buFont typeface="Arial" panose="020B0604020202020204" pitchFamily="34" charset="0"/>
              <a:buChar char="•"/>
            </a:pPr>
            <a:r>
              <a:rPr lang="en-GB" sz="2100" dirty="0" smtClean="0"/>
              <a:t>Time of flight (ToF) = 500 days</a:t>
            </a:r>
          </a:p>
          <a:p>
            <a:pPr marL="687600" algn="just">
              <a:buFont typeface="Arial" panose="020B0604020202020204" pitchFamily="34" charset="0"/>
              <a:buChar char="•"/>
            </a:pPr>
            <a:endParaRPr lang="en-GB" sz="21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28 October 2014</a:t>
            </a:r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1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1" y="649287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Nicola Sullo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81" y="3404020"/>
            <a:ext cx="4175238" cy="168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contenuto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2" y="1227764"/>
            <a:ext cx="3442857" cy="261142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sz="3200" dirty="0"/>
              <a:t>Algorithm validation and preliminary results </a:t>
            </a:r>
            <a:r>
              <a:rPr lang="en-GB" sz="3200" dirty="0" smtClean="0"/>
              <a:t>(II)</a:t>
            </a:r>
            <a:endParaRPr lang="en-GB" sz="3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28 </a:t>
            </a:r>
            <a:r>
              <a:rPr lang="en-US" dirty="0"/>
              <a:t>October 2014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14</a:t>
            </a:r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Nicola Sullo</a:t>
            </a:r>
            <a:endParaRPr lang="en-GB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48" y="1224199"/>
            <a:ext cx="3648572" cy="262857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17" y="3808496"/>
            <a:ext cx="3797143" cy="2631428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821987" y="1280460"/>
            <a:ext cx="29848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  <a:latin typeface="Cambria Math"/>
              </a:rPr>
              <a:t>1</a:t>
            </a:r>
            <a:endParaRPr lang="en-GB" dirty="0" smtClean="0">
              <a:solidFill>
                <a:srgbClr val="C00000"/>
              </a:solidFill>
              <a:latin typeface="Cambria Math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857951" y="1289024"/>
            <a:ext cx="29848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  <a:latin typeface="Cambria Math"/>
              </a:rPr>
              <a:t>2</a:t>
            </a:r>
            <a:endParaRPr lang="en-GB" dirty="0" smtClean="0">
              <a:solidFill>
                <a:srgbClr val="C00000"/>
              </a:solidFill>
              <a:latin typeface="Cambria Math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472633" y="3968867"/>
            <a:ext cx="29848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  <a:latin typeface="Cambria Math"/>
              </a:rPr>
              <a:t>3</a:t>
            </a:r>
            <a:endParaRPr lang="en-GB" dirty="0" smtClean="0">
              <a:solidFill>
                <a:srgbClr val="C00000"/>
              </a:solidFill>
              <a:latin typeface="Cambria Math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03435" y="4572000"/>
            <a:ext cx="2246596" cy="11695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  <a:latin typeface="Cambria Math"/>
              </a:rPr>
              <a:t>1</a:t>
            </a:r>
            <a:r>
              <a:rPr lang="en-GB" sz="1400" dirty="0" smtClean="0">
                <a:latin typeface="Cambria Math"/>
              </a:rPr>
              <a:t>: Energy-optimal transfer</a:t>
            </a:r>
          </a:p>
          <a:p>
            <a:endParaRPr lang="en-GB" sz="1400" dirty="0" smtClean="0">
              <a:latin typeface="Cambria Math"/>
            </a:endParaRPr>
          </a:p>
          <a:p>
            <a:r>
              <a:rPr lang="en-GB" sz="1400" dirty="0" smtClean="0">
                <a:solidFill>
                  <a:srgbClr val="C00000"/>
                </a:solidFill>
                <a:latin typeface="Cambria Math"/>
              </a:rPr>
              <a:t>2</a:t>
            </a:r>
            <a:r>
              <a:rPr lang="en-GB" sz="1400" dirty="0" smtClean="0">
                <a:latin typeface="Cambria Math"/>
              </a:rPr>
              <a:t>: Fuel-optimal transfer</a:t>
            </a:r>
          </a:p>
          <a:p>
            <a:endParaRPr lang="en-GB" sz="1400" dirty="0">
              <a:latin typeface="Cambria Math"/>
            </a:endParaRPr>
          </a:p>
          <a:p>
            <a:r>
              <a:rPr lang="en-GB" sz="1400" dirty="0" smtClean="0">
                <a:solidFill>
                  <a:srgbClr val="C00000"/>
                </a:solidFill>
                <a:latin typeface="Cambria Math"/>
              </a:rPr>
              <a:t>3</a:t>
            </a:r>
            <a:r>
              <a:rPr lang="en-GB" sz="1400" dirty="0" smtClean="0">
                <a:latin typeface="Cambria Math"/>
              </a:rPr>
              <a:t>: Hybrid-thrust transfer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35466" y="4499884"/>
            <a:ext cx="57691" cy="576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335466" y="4499884"/>
            <a:ext cx="57691" cy="576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2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sz="3200" dirty="0"/>
              <a:t>Algorithm validation and preliminary results (</a:t>
            </a:r>
            <a:r>
              <a:rPr lang="en-GB" sz="3200" dirty="0" smtClean="0"/>
              <a:t>III)</a:t>
            </a:r>
            <a:endParaRPr lang="en-GB" sz="32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28 October 2014</a:t>
            </a:r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1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</a:t>
            </a:r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1" y="649287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Nicola Sullo</a:t>
            </a:r>
            <a:endParaRPr lang="en-GB" dirty="0"/>
          </a:p>
        </p:txBody>
      </p:sp>
      <p:pic>
        <p:nvPicPr>
          <p:cNvPr id="10" name="Segnaposto contenuto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2" y="1635342"/>
            <a:ext cx="3442857" cy="1796273"/>
          </a:xfr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48" y="1583750"/>
            <a:ext cx="3648572" cy="190947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395" y="4140613"/>
            <a:ext cx="3797143" cy="196719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821987" y="1280460"/>
            <a:ext cx="29848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  <a:latin typeface="Cambria Math"/>
              </a:rPr>
              <a:t>1</a:t>
            </a:r>
            <a:endParaRPr lang="en-GB" dirty="0" smtClean="0">
              <a:solidFill>
                <a:srgbClr val="C00000"/>
              </a:solidFill>
              <a:latin typeface="Cambria Math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857951" y="1289024"/>
            <a:ext cx="29848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  <a:latin typeface="Cambria Math"/>
              </a:rPr>
              <a:t>2</a:t>
            </a:r>
            <a:endParaRPr lang="en-GB" dirty="0" smtClean="0">
              <a:solidFill>
                <a:srgbClr val="C00000"/>
              </a:solidFill>
              <a:latin typeface="Cambria Math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438389" y="3968867"/>
            <a:ext cx="29848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  <a:latin typeface="Cambria Math"/>
              </a:rPr>
              <a:t>3</a:t>
            </a:r>
            <a:endParaRPr lang="en-GB" dirty="0" smtClean="0">
              <a:solidFill>
                <a:srgbClr val="C00000"/>
              </a:solidFill>
              <a:latin typeface="Cambria Math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34256" y="4572000"/>
            <a:ext cx="2558265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rgbClr val="C00000"/>
                </a:solidFill>
                <a:latin typeface="Cambria Math"/>
              </a:rPr>
              <a:t>1</a:t>
            </a:r>
            <a:r>
              <a:rPr lang="en-GB" sz="1400" dirty="0" smtClean="0">
                <a:latin typeface="Cambria Math"/>
              </a:rPr>
              <a:t>: Energy-optimal control</a:t>
            </a:r>
          </a:p>
          <a:p>
            <a:pPr algn="just"/>
            <a:endParaRPr lang="en-GB" sz="1400" dirty="0" smtClean="0">
              <a:latin typeface="Cambria Math"/>
            </a:endParaRPr>
          </a:p>
          <a:p>
            <a:pPr algn="just"/>
            <a:r>
              <a:rPr lang="en-GB" sz="1400" dirty="0" smtClean="0">
                <a:solidFill>
                  <a:srgbClr val="C00000"/>
                </a:solidFill>
                <a:latin typeface="Cambria Math"/>
              </a:rPr>
              <a:t>2</a:t>
            </a:r>
            <a:r>
              <a:rPr lang="en-GB" sz="1400" dirty="0" smtClean="0">
                <a:latin typeface="Cambria Math"/>
              </a:rPr>
              <a:t>: Fuel-optimal control</a:t>
            </a:r>
          </a:p>
          <a:p>
            <a:pPr algn="just"/>
            <a:endParaRPr lang="en-GB" sz="1400" dirty="0">
              <a:latin typeface="Cambria Math"/>
            </a:endParaRPr>
          </a:p>
          <a:p>
            <a:pPr algn="just"/>
            <a:r>
              <a:rPr lang="en-GB" sz="1400" dirty="0" smtClean="0">
                <a:solidFill>
                  <a:srgbClr val="C00000"/>
                </a:solidFill>
                <a:latin typeface="Cambria Math"/>
              </a:rPr>
              <a:t>3</a:t>
            </a:r>
            <a:r>
              <a:rPr lang="en-GB" sz="1400" dirty="0" smtClean="0">
                <a:latin typeface="Cambria Math"/>
              </a:rPr>
              <a:t>: Hybrid-thrust control with impulsive manoeuvre inclusion</a:t>
            </a:r>
          </a:p>
        </p:txBody>
      </p:sp>
    </p:spTree>
    <p:extLst>
      <p:ext uri="{BB962C8B-B14F-4D97-AF65-F5344CB8AC3E}">
        <p14:creationId xmlns:p14="http://schemas.microsoft.com/office/powerpoint/2010/main" val="29561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sz="3200" dirty="0"/>
              <a:t>Algorithm validation and preliminary results (</a:t>
            </a:r>
            <a:r>
              <a:rPr lang="en-GB" sz="3200" dirty="0" smtClean="0"/>
              <a:t>IV)</a:t>
            </a:r>
            <a:endParaRPr lang="en-GB" sz="3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28 </a:t>
            </a:r>
            <a:r>
              <a:rPr lang="en-US" dirty="0"/>
              <a:t>October 2014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16</a:t>
            </a:r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Nicola Sullo</a:t>
            </a:r>
            <a:endParaRPr lang="en-GB" dirty="0"/>
          </a:p>
        </p:txBody>
      </p:sp>
      <p:pic>
        <p:nvPicPr>
          <p:cNvPr id="11" name="Segnaposto contenuto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9" y="1635342"/>
            <a:ext cx="3420022" cy="1796273"/>
          </a:xfr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48" y="1589079"/>
            <a:ext cx="3648572" cy="189881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45" y="4140613"/>
            <a:ext cx="3751910" cy="1967194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821987" y="1280460"/>
            <a:ext cx="29848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  <a:latin typeface="Cambria Math"/>
              </a:rPr>
              <a:t>1</a:t>
            </a:r>
            <a:endParaRPr lang="en-GB" dirty="0" smtClean="0">
              <a:solidFill>
                <a:srgbClr val="C00000"/>
              </a:solidFill>
              <a:latin typeface="Cambria Math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857951" y="1289024"/>
            <a:ext cx="29848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  <a:latin typeface="Cambria Math"/>
              </a:rPr>
              <a:t>2</a:t>
            </a:r>
            <a:endParaRPr lang="en-GB" dirty="0" smtClean="0">
              <a:solidFill>
                <a:srgbClr val="C00000"/>
              </a:solidFill>
              <a:latin typeface="Cambria Math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859623" y="3968867"/>
            <a:ext cx="29848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  <a:latin typeface="Cambria Math"/>
              </a:rPr>
              <a:t>3</a:t>
            </a:r>
            <a:endParaRPr lang="en-GB" dirty="0" smtClean="0">
              <a:solidFill>
                <a:srgbClr val="C00000"/>
              </a:solidFill>
              <a:latin typeface="Cambria Math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03431" y="4232958"/>
            <a:ext cx="3058246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rgbClr val="C00000"/>
                </a:solidFill>
                <a:latin typeface="Cambria Math"/>
              </a:rPr>
              <a:t>1</a:t>
            </a:r>
            <a:r>
              <a:rPr lang="en-GB" sz="1400" dirty="0" smtClean="0">
                <a:latin typeface="Cambria Math"/>
              </a:rPr>
              <a:t>: Spacecraft mass in the energy-optimal case</a:t>
            </a:r>
          </a:p>
          <a:p>
            <a:pPr algn="just"/>
            <a:endParaRPr lang="en-GB" sz="1400" dirty="0" smtClean="0">
              <a:latin typeface="Cambria Math"/>
            </a:endParaRPr>
          </a:p>
          <a:p>
            <a:pPr algn="just"/>
            <a:r>
              <a:rPr lang="en-GB" sz="1400" dirty="0" smtClean="0">
                <a:solidFill>
                  <a:srgbClr val="C00000"/>
                </a:solidFill>
                <a:latin typeface="Cambria Math"/>
              </a:rPr>
              <a:t>2</a:t>
            </a:r>
            <a:r>
              <a:rPr lang="en-GB" sz="1400" dirty="0" smtClean="0">
                <a:latin typeface="Cambria Math"/>
              </a:rPr>
              <a:t>: Spacecraft mass in the fuel-optimal case</a:t>
            </a:r>
          </a:p>
          <a:p>
            <a:pPr algn="just"/>
            <a:endParaRPr lang="en-GB" sz="1400" dirty="0">
              <a:latin typeface="Cambria Math"/>
            </a:endParaRPr>
          </a:p>
          <a:p>
            <a:pPr algn="just"/>
            <a:r>
              <a:rPr lang="en-GB" sz="1400" dirty="0" smtClean="0">
                <a:solidFill>
                  <a:srgbClr val="C00000"/>
                </a:solidFill>
                <a:latin typeface="Cambria Math"/>
              </a:rPr>
              <a:t>3</a:t>
            </a:r>
            <a:r>
              <a:rPr lang="en-GB" sz="1400" dirty="0" smtClean="0">
                <a:latin typeface="Cambria Math"/>
              </a:rPr>
              <a:t>: Spacecraft mass in the hybrid-thrust case</a:t>
            </a:r>
          </a:p>
        </p:txBody>
      </p:sp>
    </p:spTree>
    <p:extLst>
      <p:ext uri="{BB962C8B-B14F-4D97-AF65-F5344CB8AC3E}">
        <p14:creationId xmlns:p14="http://schemas.microsoft.com/office/powerpoint/2010/main" val="32091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and conclusions (I)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GB" dirty="0" smtClean="0"/>
                  <a:t>The optimization method can easily solve simple trajectory optimization problems, like the test case previously illustrated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en-GB" dirty="0" smtClean="0"/>
                  <a:t>For the </a:t>
                </a:r>
                <a:r>
                  <a:rPr lang="en-GB" i="1" dirty="0" smtClean="0"/>
                  <a:t>specific</a:t>
                </a:r>
                <a:r>
                  <a:rPr lang="en-GB" dirty="0" smtClean="0"/>
                  <a:t> test case shown it has not been possible to show an effectiveness of hybrid-thrust propulsion: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Pre>
                          <m:sPrePr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it-IT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it-IT" sz="2800" b="0" i="1" smtClean="0">
                                <a:latin typeface="Cambria Math"/>
                              </a:rPr>
                              <m:t>𝑙𝑡</m:t>
                            </m:r>
                            <m:r>
                              <a:rPr lang="it-IT" sz="2800" b="0" i="1" smtClean="0">
                                <a:latin typeface="Cambria Math"/>
                              </a:rPr>
                              <m:t>)</m:t>
                            </m:r>
                          </m:sup>
                          <m:e>
                            <m:r>
                              <a:rPr lang="it-IT" sz="28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it-IT" sz="2800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it-IT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8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t-IT" sz="2800" b="0" i="1" smtClean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it-IT" sz="2800" b="0" i="1" smtClean="0">
                                <a:latin typeface="Cambria Math"/>
                              </a:rPr>
                              <m:t>)</m:t>
                            </m:r>
                          </m:e>
                        </m:sPre>
                      </m:num>
                      <m:den>
                        <m:sPre>
                          <m:sPrePr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it-IT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it-IT" sz="2800" b="0" i="1" smtClean="0">
                                <a:latin typeface="Cambria Math"/>
                              </a:rPr>
                              <m:t>h𝑡</m:t>
                            </m:r>
                            <m:r>
                              <a:rPr lang="it-IT" sz="2800" b="0" i="1" smtClean="0">
                                <a:latin typeface="Cambria Math"/>
                              </a:rPr>
                              <m:t>)</m:t>
                            </m:r>
                          </m:sup>
                          <m:e>
                            <m:r>
                              <a:rPr lang="it-IT" sz="28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it-IT" sz="2800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it-IT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8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t-IT" sz="2800" b="0" i="1" smtClean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it-IT" sz="2800" b="0" i="1" smtClean="0">
                                <a:latin typeface="Cambria Math"/>
                              </a:rPr>
                              <m:t>)</m:t>
                            </m:r>
                          </m:e>
                        </m:sPre>
                      </m:den>
                    </m:f>
                    <m:r>
                      <a:rPr lang="it-IT" b="0" i="1" smtClean="0">
                        <a:latin typeface="Cambria Math"/>
                        <a:ea typeface="Cambria Math"/>
                      </a:rPr>
                      <m:t>=1.0032</m:t>
                    </m:r>
                  </m:oMath>
                </a14:m>
                <a:endParaRPr lang="en-GB" dirty="0" smtClean="0"/>
              </a:p>
              <a:p>
                <a:pPr algn="just">
                  <a:spcAft>
                    <a:spcPts val="0"/>
                  </a:spcAft>
                </a:pPr>
                <a:r>
                  <a:rPr lang="en-GB" dirty="0" smtClean="0"/>
                  <a:t>Necessity to investigate in depth cases in which hybrid thrust propulsion can provide a benefit in terms of overall spacecraft mass reduction, respect to use only an electric propulsion system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en-GB" dirty="0" smtClean="0"/>
                  <a:t>The results presented are still preliminary </a:t>
                </a:r>
                <a:r>
                  <a:rPr lang="en-GB" dirty="0"/>
                  <a:t>since the </a:t>
                </a:r>
                <a:r>
                  <a:rPr lang="en-GB" dirty="0" smtClean="0"/>
                  <a:t>algorithm is still in the first development stages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64" r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28 October 2014</a:t>
            </a:r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1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17</a:t>
            </a:r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1" y="649287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Nicola Sullo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7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and conclusions (</a:t>
            </a:r>
            <a:r>
              <a:rPr lang="en-GB" dirty="0" smtClean="0"/>
              <a:t>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en-GB" dirty="0" smtClean="0"/>
              <a:t>Several study </a:t>
            </a:r>
            <a:r>
              <a:rPr lang="en-GB" dirty="0"/>
              <a:t>cases need to be simulated and analysed in order to thoroughly investigate the effectiveness of hybrid high-low thrust propulsion (starting from VASIMR application cases, etc</a:t>
            </a:r>
            <a:r>
              <a:rPr lang="en-GB" dirty="0" smtClean="0"/>
              <a:t>.)</a:t>
            </a:r>
          </a:p>
          <a:p>
            <a:pPr algn="just">
              <a:spcAft>
                <a:spcPts val="0"/>
              </a:spcAft>
            </a:pPr>
            <a:r>
              <a:rPr lang="en-GB" dirty="0" smtClean="0"/>
              <a:t>Since the preliminary nature of the software developed, the algorithm </a:t>
            </a:r>
            <a:r>
              <a:rPr lang="en-GB" dirty="0"/>
              <a:t>still needs </a:t>
            </a:r>
            <a:r>
              <a:rPr lang="en-GB" dirty="0" smtClean="0"/>
              <a:t>improvements that are currently in progress</a:t>
            </a:r>
            <a:endParaRPr lang="en-GB" dirty="0"/>
          </a:p>
          <a:p>
            <a:pPr algn="just">
              <a:spcAft>
                <a:spcPts val="500"/>
              </a:spcAft>
            </a:pPr>
            <a:r>
              <a:rPr lang="en-GB" dirty="0" smtClean="0"/>
              <a:t>Finally, </a:t>
            </a:r>
            <a:r>
              <a:rPr lang="en-GB" dirty="0"/>
              <a:t>an enhancement of the optimization method in terms of </a:t>
            </a:r>
            <a:r>
              <a:rPr lang="en-GB" dirty="0" smtClean="0"/>
              <a:t>generality and in the </a:t>
            </a:r>
            <a:r>
              <a:rPr lang="en-GB" dirty="0"/>
              <a:t>physical model of motion equations </a:t>
            </a:r>
            <a:r>
              <a:rPr lang="en-GB" dirty="0" smtClean="0"/>
              <a:t>(from 2 to 3 </a:t>
            </a:r>
            <a:r>
              <a:rPr lang="en-GB" dirty="0"/>
              <a:t>body dynamics, etc</a:t>
            </a:r>
            <a:r>
              <a:rPr lang="en-GB" dirty="0" smtClean="0"/>
              <a:t>.) </a:t>
            </a:r>
            <a:r>
              <a:rPr lang="en-GB" dirty="0"/>
              <a:t>is also intended to be carried out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28 October 2014</a:t>
            </a:r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1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18</a:t>
            </a:r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1" y="649287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Nicola Sullo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4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9" y="3807867"/>
            <a:ext cx="227556" cy="22755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37692" y="3777809"/>
            <a:ext cx="2164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effectLst>
                  <a:outerShdw blurRad="127000" dist="381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n.sullo.1@research.gla.ac.uk</a:t>
            </a:r>
          </a:p>
        </p:txBody>
      </p:sp>
    </p:spTree>
    <p:extLst>
      <p:ext uri="{BB962C8B-B14F-4D97-AF65-F5344CB8AC3E}">
        <p14:creationId xmlns:p14="http://schemas.microsoft.com/office/powerpoint/2010/main" val="29297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000"/>
              </a:spcAft>
            </a:pPr>
            <a:r>
              <a:rPr lang="en-GB" dirty="0" smtClean="0"/>
              <a:t>Introduction of hybrid high-low thrust propulsion</a:t>
            </a:r>
          </a:p>
          <a:p>
            <a:pPr marL="685800" algn="just">
              <a:buFont typeface="Wingdings" panose="05000000000000000000" pitchFamily="2" charset="2"/>
              <a:buChar char="Ø"/>
            </a:pPr>
            <a:r>
              <a:rPr lang="en-GB" dirty="0" smtClean="0"/>
              <a:t>Why ? What benefits are expected ?</a:t>
            </a:r>
          </a:p>
          <a:p>
            <a:pPr marL="6858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How to achieve the desired benefits ?</a:t>
            </a:r>
            <a:endParaRPr lang="en-GB" dirty="0"/>
          </a:p>
          <a:p>
            <a:pPr marL="343800" algn="just">
              <a:spcAft>
                <a:spcPts val="1000"/>
              </a:spcAft>
            </a:pPr>
            <a:r>
              <a:rPr lang="en-GB" dirty="0" smtClean="0"/>
              <a:t>Explanation of the optimization method developed for hybrid high-low thrust trajectories</a:t>
            </a:r>
          </a:p>
          <a:p>
            <a:pPr marL="684900" algn="just">
              <a:spcBef>
                <a:spcPts val="576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Homotopy-continuation method applied for computing fuel-optimal low-thrust trajectory</a:t>
            </a:r>
          </a:p>
          <a:p>
            <a:pPr marL="684900" algn="just">
              <a:spcBef>
                <a:spcPts val="576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GB" dirty="0" smtClean="0"/>
              <a:t>From low to hybrid thrust fuel-optimal trajectory: a new homotopy-continuation based approach</a:t>
            </a:r>
          </a:p>
          <a:p>
            <a:pPr marL="346500" algn="just">
              <a:spcBef>
                <a:spcPts val="576"/>
              </a:spcBef>
              <a:spcAft>
                <a:spcPts val="0"/>
              </a:spcAft>
            </a:pPr>
            <a:r>
              <a:rPr lang="en-GB" dirty="0" smtClean="0"/>
              <a:t>Preliminary results</a:t>
            </a:r>
            <a:endParaRPr lang="en-GB" dirty="0"/>
          </a:p>
          <a:p>
            <a:pPr marL="342000" indent="0" algn="just">
              <a:spcBef>
                <a:spcPts val="576"/>
              </a:spcBef>
              <a:spcAft>
                <a:spcPts val="0"/>
              </a:spcAft>
              <a:buNone/>
            </a:pPr>
            <a:endParaRPr lang="en-GB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28 October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Nicola Sullo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2369" y="1789981"/>
            <a:ext cx="1830463" cy="1183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80" y="1289693"/>
            <a:ext cx="1257300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work goal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Fundamental space mission requirement:</a:t>
            </a:r>
          </a:p>
          <a:p>
            <a:pPr marL="0" indent="342000" algn="just">
              <a:spcAft>
                <a:spcPts val="500"/>
              </a:spcAft>
              <a:buNone/>
            </a:pPr>
            <a:r>
              <a:rPr lang="en-GB" dirty="0" smtClean="0"/>
              <a:t>need to reduce the spacecraft mass as much as possible</a:t>
            </a:r>
          </a:p>
          <a:p>
            <a:pPr marL="0" indent="342000" algn="just">
              <a:spcAft>
                <a:spcPts val="500"/>
              </a:spcAft>
              <a:buNone/>
            </a:pPr>
            <a:endParaRPr lang="en-GB" dirty="0" smtClean="0"/>
          </a:p>
          <a:p>
            <a:pPr marL="342000" algn="just">
              <a:spcAft>
                <a:spcPts val="500"/>
              </a:spcAft>
            </a:pPr>
            <a:r>
              <a:rPr lang="en-US" dirty="0" smtClean="0"/>
              <a:t>How ?</a:t>
            </a:r>
          </a:p>
          <a:p>
            <a:pPr marL="342000" indent="180000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GB" i="1" dirty="0" smtClean="0">
                <a:solidFill>
                  <a:srgbClr val="FF0000"/>
                </a:solidFill>
              </a:rPr>
              <a:t>optimization of fuel mass consumption</a:t>
            </a:r>
          </a:p>
          <a:p>
            <a:pPr marL="342000" indent="180000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GB" dirty="0" smtClean="0"/>
              <a:t>via </a:t>
            </a:r>
            <a:r>
              <a:rPr lang="en-GB" i="1" dirty="0" smtClean="0">
                <a:solidFill>
                  <a:srgbClr val="FF0000"/>
                </a:solidFill>
              </a:rPr>
              <a:t>astrodynamics </a:t>
            </a:r>
            <a:r>
              <a:rPr lang="en-GB" i="1" dirty="0">
                <a:solidFill>
                  <a:srgbClr val="FF0000"/>
                </a:solidFill>
              </a:rPr>
              <a:t>and trajectory optimization </a:t>
            </a:r>
            <a:r>
              <a:rPr lang="en-GB" i="1" dirty="0" smtClean="0">
                <a:solidFill>
                  <a:srgbClr val="FF0000"/>
                </a:solidFill>
              </a:rPr>
              <a:t>studies</a:t>
            </a:r>
            <a:r>
              <a:rPr lang="en-GB" dirty="0" smtClean="0"/>
              <a:t>, currently focused on: </a:t>
            </a:r>
            <a:endParaRPr lang="en-GB" dirty="0"/>
          </a:p>
          <a:p>
            <a:pPr marL="936000" indent="-3420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optimization of trajectories with high-thrust impulsive manoeuvres</a:t>
            </a:r>
          </a:p>
          <a:p>
            <a:pPr marL="936000" indent="-3420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optimization of low-continuous-thrust </a:t>
            </a:r>
            <a:r>
              <a:rPr lang="en-GB" dirty="0" smtClean="0"/>
              <a:t>trajectories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28 October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Nicola Sullo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7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 propulsion frontiers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500"/>
              </a:spcAft>
            </a:pPr>
            <a:r>
              <a:rPr lang="en-GB" sz="2000" dirty="0" smtClean="0"/>
              <a:t>Variable Specific Impulse Magnetoplasma Rocket (VASIMR)</a:t>
            </a:r>
            <a:endParaRPr lang="en-GB" sz="2000" baseline="30000" dirty="0" smtClean="0"/>
          </a:p>
          <a:p>
            <a:pPr marL="6876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GB" sz="2000" dirty="0" smtClean="0"/>
              <a:t>Electric thruster</a:t>
            </a:r>
          </a:p>
          <a:p>
            <a:pPr marL="687600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GB" sz="2000" dirty="0" smtClean="0"/>
              <a:t>Ability to vary the exhaust parameters (thrust and I</a:t>
            </a:r>
            <a:r>
              <a:rPr lang="en-GB" sz="2000" baseline="-25000" dirty="0" smtClean="0"/>
              <a:t>sp</a:t>
            </a:r>
            <a:r>
              <a:rPr lang="en-GB" sz="2000" dirty="0" smtClean="0"/>
              <a:t>)</a:t>
            </a:r>
          </a:p>
          <a:p>
            <a:pPr marL="687600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GB" sz="2000" dirty="0" smtClean="0"/>
              <a:t>Capable of lower fuel mass consumption (or higher payload mass for a given fuel load) as well as lowest trip time</a:t>
            </a:r>
          </a:p>
          <a:p>
            <a:pPr marL="342000" algn="just">
              <a:spcAft>
                <a:spcPts val="500"/>
              </a:spcAft>
            </a:pPr>
            <a:r>
              <a:rPr lang="en-GB" sz="2000" i="1" dirty="0" smtClean="0">
                <a:solidFill>
                  <a:srgbClr val="FF0000"/>
                </a:solidFill>
              </a:rPr>
              <a:t>New concept: hybrid high-low thrust propulsion</a:t>
            </a:r>
          </a:p>
          <a:p>
            <a:pPr marL="687600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GB" sz="2000" dirty="0" smtClean="0"/>
              <a:t>VASIMR pushed to the limit</a:t>
            </a:r>
          </a:p>
          <a:p>
            <a:pPr marL="687600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GB" sz="2000" dirty="0" smtClean="0"/>
              <a:t>Dual spacecraft propulsion system: chemical (high-thrust) + electrical (low-thrust)</a:t>
            </a:r>
          </a:p>
          <a:p>
            <a:pPr marL="687600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GB" sz="2000" dirty="0" smtClean="0"/>
              <a:t>Is it possible to outperform the fuel mass consumption of only high or low thrust (fuel-optimal) trajectories ? In which cases ?</a:t>
            </a:r>
          </a:p>
          <a:p>
            <a:pPr marL="687600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GB" sz="2000" dirty="0" smtClean="0"/>
              <a:t>Recent studies have demonstrated an effectiveness of hybrid high-low thrust propulsion in terms of fuel mass consumption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28 October 2014</a:t>
            </a:r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1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1" y="649287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Nicola Sullo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3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/>
              <a:t>Hybrid high-low thrust propulsion:</a:t>
            </a:r>
            <a:br>
              <a:rPr lang="en-GB" sz="3400" dirty="0" smtClean="0"/>
            </a:br>
            <a:r>
              <a:rPr lang="en-GB" sz="3400" dirty="0" smtClean="0"/>
              <a:t>work undertaken</a:t>
            </a:r>
            <a:endParaRPr lang="en-GB" sz="3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500"/>
              </a:spcAft>
            </a:pPr>
            <a:r>
              <a:rPr lang="en-GB" dirty="0"/>
              <a:t>The preliminary investigations about hybrid high-low thrust propulsion were applied on specific test cases and lack of full generality</a:t>
            </a:r>
          </a:p>
          <a:p>
            <a:pPr marL="0" indent="0" algn="just">
              <a:spcAft>
                <a:spcPts val="500"/>
              </a:spcAft>
              <a:buNone/>
            </a:pPr>
            <a:endParaRPr lang="en-GB" dirty="0" smtClean="0"/>
          </a:p>
          <a:p>
            <a:pPr algn="just">
              <a:spcAft>
                <a:spcPts val="500"/>
              </a:spcAft>
            </a:pPr>
            <a:r>
              <a:rPr lang="en-GB" i="1" dirty="0" smtClean="0">
                <a:solidFill>
                  <a:srgbClr val="FF0000"/>
                </a:solidFill>
              </a:rPr>
              <a:t>The research work undertaken aims to start to </a:t>
            </a:r>
            <a:r>
              <a:rPr lang="en-US" i="1" dirty="0" smtClean="0">
                <a:solidFill>
                  <a:srgbClr val="FF0000"/>
                </a:solidFill>
              </a:rPr>
              <a:t>set up a framework for </a:t>
            </a:r>
            <a:r>
              <a:rPr lang="en-US" i="1" dirty="0">
                <a:solidFill>
                  <a:srgbClr val="FF0000"/>
                </a:solidFill>
              </a:rPr>
              <a:t>general optimization of hybrid </a:t>
            </a:r>
            <a:r>
              <a:rPr lang="en-US" i="1" dirty="0" smtClean="0">
                <a:solidFill>
                  <a:srgbClr val="FF0000"/>
                </a:solidFill>
              </a:rPr>
              <a:t>high-low thrust </a:t>
            </a:r>
            <a:r>
              <a:rPr lang="en-US" i="1" dirty="0">
                <a:solidFill>
                  <a:srgbClr val="FF0000"/>
                </a:solidFill>
              </a:rPr>
              <a:t>trajectories</a:t>
            </a:r>
            <a:r>
              <a:rPr lang="en-GB" dirty="0" smtClean="0"/>
              <a:t> </a:t>
            </a:r>
          </a:p>
          <a:p>
            <a:pPr algn="just">
              <a:spcAft>
                <a:spcPts val="500"/>
              </a:spcAft>
            </a:pPr>
            <a:endParaRPr lang="en-GB" dirty="0" smtClean="0"/>
          </a:p>
          <a:p>
            <a:pPr algn="just"/>
            <a:r>
              <a:rPr lang="en-GB" dirty="0" smtClean="0"/>
              <a:t>The optimization method is fully illustrated and results, even if still preliminary, are presented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28 October 2014</a:t>
            </a:r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1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1" y="649287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Nicola Sullo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6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Optimization</a:t>
            </a:r>
            <a:r>
              <a:rPr lang="it-IT" dirty="0" smtClean="0"/>
              <a:t> </a:t>
            </a:r>
            <a:r>
              <a:rPr lang="en-GB" dirty="0" smtClean="0"/>
              <a:t>techniques (I)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Aft>
                <a:spcPts val="0"/>
              </a:spcAft>
            </a:pPr>
            <a:r>
              <a:rPr lang="en-GB" sz="2100" dirty="0" smtClean="0"/>
              <a:t>Trajectory optimization studies are always required in order to make an efficient use of the propulsion systems provided</a:t>
            </a:r>
          </a:p>
          <a:p>
            <a:pPr algn="just">
              <a:spcAft>
                <a:spcPts val="0"/>
              </a:spcAft>
            </a:pPr>
            <a:r>
              <a:rPr lang="en-GB" sz="2100" dirty="0" smtClean="0"/>
              <a:t>Different optimization methods are used in literature</a:t>
            </a:r>
          </a:p>
          <a:p>
            <a:pPr marL="0" indent="0" algn="just">
              <a:spcAft>
                <a:spcPts val="0"/>
              </a:spcAft>
              <a:buNone/>
            </a:pPr>
            <a:endParaRPr lang="en-GB" sz="2100" dirty="0" smtClean="0"/>
          </a:p>
          <a:p>
            <a:pPr marL="342000" algn="just">
              <a:spcAft>
                <a:spcPts val="0"/>
              </a:spcAft>
            </a:pPr>
            <a:r>
              <a:rPr lang="en-GB" sz="2100" dirty="0" smtClean="0"/>
              <a:t>The </a:t>
            </a:r>
            <a:r>
              <a:rPr lang="en-GB" sz="2100" i="1" dirty="0" smtClean="0">
                <a:solidFill>
                  <a:srgbClr val="FF0000"/>
                </a:solidFill>
              </a:rPr>
              <a:t>indirect </a:t>
            </a:r>
            <a:r>
              <a:rPr lang="en-GB" sz="2100" i="1" dirty="0">
                <a:solidFill>
                  <a:srgbClr val="FF0000"/>
                </a:solidFill>
              </a:rPr>
              <a:t>method</a:t>
            </a:r>
            <a:r>
              <a:rPr lang="en-GB" sz="2100" dirty="0"/>
              <a:t> is </a:t>
            </a:r>
            <a:r>
              <a:rPr lang="en-GB" sz="2100" dirty="0" smtClean="0"/>
              <a:t>the optimization technique </a:t>
            </a:r>
            <a:r>
              <a:rPr lang="en-GB" sz="2100" dirty="0"/>
              <a:t>mainly used in </a:t>
            </a:r>
            <a:r>
              <a:rPr lang="en-GB" sz="2100" dirty="0" smtClean="0"/>
              <a:t>the current work, because generally:</a:t>
            </a:r>
          </a:p>
          <a:p>
            <a:pPr marL="6876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100" dirty="0" smtClean="0"/>
              <a:t>more precise</a:t>
            </a:r>
            <a:endParaRPr lang="en-GB" sz="2100" dirty="0"/>
          </a:p>
          <a:p>
            <a:pPr marL="6876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100" dirty="0" smtClean="0"/>
              <a:t>faster</a:t>
            </a:r>
          </a:p>
          <a:p>
            <a:pPr marL="6876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100" dirty="0" smtClean="0"/>
              <a:t>cannot require</a:t>
            </a:r>
            <a:r>
              <a:rPr lang="en-US" sz="2100" dirty="0" smtClean="0"/>
              <a:t> assumptions </a:t>
            </a:r>
            <a:r>
              <a:rPr lang="en-US" sz="2100" dirty="0"/>
              <a:t>regarding the structure </a:t>
            </a:r>
            <a:r>
              <a:rPr lang="en-US" sz="2100" dirty="0" smtClean="0"/>
              <a:t>of the control</a:t>
            </a:r>
          </a:p>
          <a:p>
            <a:pPr marL="344700" indent="0" algn="just">
              <a:spcAft>
                <a:spcPts val="0"/>
              </a:spcAft>
              <a:buNone/>
            </a:pPr>
            <a:endParaRPr lang="en-US" sz="2100" dirty="0" smtClean="0"/>
          </a:p>
          <a:p>
            <a:pPr marL="342000" algn="just">
              <a:spcAft>
                <a:spcPts val="0"/>
              </a:spcAft>
            </a:pPr>
            <a:r>
              <a:rPr lang="en-US" sz="2100" dirty="0" smtClean="0"/>
              <a:t>However indirect method main drawback is that</a:t>
            </a:r>
          </a:p>
          <a:p>
            <a:pPr marL="687600" algn="just">
              <a:spcAft>
                <a:spcPts val="0"/>
              </a:spcAft>
              <a:buSzPct val="150000"/>
              <a:buFont typeface="Amienne" panose="04000508060000020003" pitchFamily="82" charset="0"/>
              <a:buChar char="x"/>
            </a:pPr>
            <a:r>
              <a:rPr lang="en-US" sz="2100" dirty="0" smtClean="0"/>
              <a:t>it can have a narrow convergence radius for the optimal solution (especially for problems like those regarding the computation of fuel-optimal low-thrust trajectories)</a:t>
            </a:r>
          </a:p>
          <a:p>
            <a:pPr marL="0" indent="0" algn="just">
              <a:spcAft>
                <a:spcPts val="0"/>
              </a:spcAft>
              <a:buSzPct val="100000"/>
              <a:buNone/>
            </a:pPr>
            <a:endParaRPr lang="en-GB" sz="2100" dirty="0" smtClean="0"/>
          </a:p>
          <a:p>
            <a:pPr algn="just"/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28 October 2014</a:t>
            </a:r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1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1" y="649287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Nicola Sullo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6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Optimization</a:t>
            </a:r>
            <a:r>
              <a:rPr lang="it-IT" dirty="0" smtClean="0"/>
              <a:t> </a:t>
            </a:r>
            <a:r>
              <a:rPr lang="en-GB" dirty="0" smtClean="0"/>
              <a:t>techniques (II)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000" algn="just">
              <a:spcAft>
                <a:spcPts val="0"/>
              </a:spcAft>
              <a:buSzPct val="100000"/>
            </a:pPr>
            <a:r>
              <a:rPr lang="en-GB" sz="2100" i="1" dirty="0" smtClean="0"/>
              <a:t>Relaxation techniques</a:t>
            </a:r>
            <a:r>
              <a:rPr lang="en-GB" sz="2100" dirty="0" smtClean="0"/>
              <a:t> have been studied and introduced in order to enlarge the search space for the optimal solution, especially for indirect methods</a:t>
            </a:r>
          </a:p>
          <a:p>
            <a:pPr marL="342000" algn="just">
              <a:spcAft>
                <a:spcPts val="0"/>
              </a:spcAft>
              <a:buSzPct val="100000"/>
            </a:pPr>
            <a:r>
              <a:rPr lang="en-GB" sz="2100" dirty="0" smtClean="0"/>
              <a:t>The </a:t>
            </a:r>
            <a:r>
              <a:rPr lang="en-GB" sz="2100" i="1" dirty="0" smtClean="0">
                <a:solidFill>
                  <a:srgbClr val="FF0000"/>
                </a:solidFill>
              </a:rPr>
              <a:t>homotopy-continuation</a:t>
            </a:r>
            <a:r>
              <a:rPr lang="en-GB" sz="2100" dirty="0" smtClean="0">
                <a:solidFill>
                  <a:srgbClr val="FF0000"/>
                </a:solidFill>
              </a:rPr>
              <a:t> </a:t>
            </a:r>
            <a:r>
              <a:rPr lang="en-GB" sz="2100" i="1" dirty="0" smtClean="0">
                <a:solidFill>
                  <a:srgbClr val="FF0000"/>
                </a:solidFill>
              </a:rPr>
              <a:t>based relaxation</a:t>
            </a:r>
            <a:r>
              <a:rPr lang="en-GB" sz="2100" dirty="0" smtClean="0"/>
              <a:t> has been successfully applied in several study cases for space trajectory optimization:</a:t>
            </a:r>
          </a:p>
          <a:p>
            <a:pPr marL="684000" algn="just"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GB" sz="2100" dirty="0" smtClean="0"/>
              <a:t>the </a:t>
            </a:r>
            <a:r>
              <a:rPr lang="en-GB" sz="2100" i="1" dirty="0" smtClean="0"/>
              <a:t>homotopy</a:t>
            </a:r>
            <a:r>
              <a:rPr lang="en-GB" sz="2100" dirty="0" smtClean="0"/>
              <a:t> introduction allows to link the optimal control problem to a “relaxed” problem easier to solve with current numerical solvers</a:t>
            </a:r>
          </a:p>
          <a:p>
            <a:pPr marL="684000" algn="just"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GB" sz="2100" dirty="0" smtClean="0"/>
              <a:t>the </a:t>
            </a:r>
            <a:r>
              <a:rPr lang="en-GB" sz="2100" i="1" dirty="0" smtClean="0"/>
              <a:t>numerical continuation</a:t>
            </a:r>
            <a:r>
              <a:rPr lang="en-GB" sz="2100" dirty="0" smtClean="0"/>
              <a:t> computes the solution of the original optimal control problem starting from the relaxed problem solution and next solving problems progressively closer to the original one</a:t>
            </a:r>
          </a:p>
          <a:p>
            <a:pPr marL="342000" algn="just">
              <a:spcAft>
                <a:spcPts val="0"/>
              </a:spcAft>
              <a:buSzPct val="100000"/>
            </a:pPr>
            <a:r>
              <a:rPr lang="en-GB" sz="2100" dirty="0"/>
              <a:t>The homotopy-continuation </a:t>
            </a:r>
            <a:r>
              <a:rPr lang="en-GB" sz="2100" dirty="0" smtClean="0"/>
              <a:t>technique makes also possible to obtain an hybrid high-low thrust trajectory</a:t>
            </a:r>
          </a:p>
          <a:p>
            <a:pPr marL="684000" algn="just"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endParaRPr lang="en-GB" sz="2100" dirty="0" smtClean="0"/>
          </a:p>
          <a:p>
            <a:pPr algn="just"/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28 October 2014</a:t>
            </a:r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1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1" y="649287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Nicola Sullo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5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920329"/>
              </p:ext>
            </p:extLst>
          </p:nvPr>
        </p:nvGraphicFramePr>
        <p:xfrm>
          <a:off x="5671995" y="3096000"/>
          <a:ext cx="2320650" cy="142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Optimization method outline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28 October 2014</a:t>
            </a:r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1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1" y="649287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Nicola Sullo</a:t>
            </a:r>
            <a:endParaRPr lang="en-GB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87" y="1198010"/>
            <a:ext cx="4031810" cy="5216953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>
            <a:off x="6146204" y="1428114"/>
            <a:ext cx="1591200" cy="15924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e 12"/>
          <p:cNvSpPr/>
          <p:nvPr/>
        </p:nvSpPr>
        <p:spPr>
          <a:xfrm>
            <a:off x="6545886" y="1840160"/>
            <a:ext cx="795600" cy="795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Segnaposto contenuto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916141"/>
              </p:ext>
            </p:extLst>
          </p:nvPr>
        </p:nvGraphicFramePr>
        <p:xfrm>
          <a:off x="5673600" y="3060000"/>
          <a:ext cx="2552388" cy="1573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Figura a mano libera 13"/>
          <p:cNvSpPr/>
          <p:nvPr/>
        </p:nvSpPr>
        <p:spPr>
          <a:xfrm>
            <a:off x="5775336" y="4828809"/>
            <a:ext cx="2321959" cy="1153922"/>
          </a:xfrm>
          <a:custGeom>
            <a:avLst/>
            <a:gdLst>
              <a:gd name="connsiteX0" fmla="*/ 0 w 2321959"/>
              <a:gd name="connsiteY0" fmla="*/ 0 h 1153922"/>
              <a:gd name="connsiteX1" fmla="*/ 503433 w 2321959"/>
              <a:gd name="connsiteY1" fmla="*/ 1140432 h 1153922"/>
              <a:gd name="connsiteX2" fmla="*/ 2321959 w 2321959"/>
              <a:gd name="connsiteY2" fmla="*/ 523982 h 115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1959" h="1153922">
                <a:moveTo>
                  <a:pt x="0" y="0"/>
                </a:moveTo>
                <a:cubicBezTo>
                  <a:pt x="58220" y="526551"/>
                  <a:pt x="116440" y="1053102"/>
                  <a:pt x="503433" y="1140432"/>
                </a:cubicBezTo>
                <a:cubicBezTo>
                  <a:pt x="890426" y="1227762"/>
                  <a:pt x="1606192" y="875872"/>
                  <a:pt x="2321959" y="52398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igura a mano libera 14"/>
          <p:cNvSpPr/>
          <p:nvPr/>
        </p:nvSpPr>
        <p:spPr>
          <a:xfrm>
            <a:off x="5887093" y="4839596"/>
            <a:ext cx="2342507" cy="1143135"/>
          </a:xfrm>
          <a:custGeom>
            <a:avLst/>
            <a:gdLst>
              <a:gd name="connsiteX0" fmla="*/ 0 w 2321959"/>
              <a:gd name="connsiteY0" fmla="*/ 0 h 1153922"/>
              <a:gd name="connsiteX1" fmla="*/ 503433 w 2321959"/>
              <a:gd name="connsiteY1" fmla="*/ 1140432 h 1153922"/>
              <a:gd name="connsiteX2" fmla="*/ 2321959 w 2321959"/>
              <a:gd name="connsiteY2" fmla="*/ 523982 h 1153922"/>
              <a:gd name="connsiteX0" fmla="*/ 0 w 2342507"/>
              <a:gd name="connsiteY0" fmla="*/ 0 h 1143135"/>
              <a:gd name="connsiteX1" fmla="*/ 503433 w 2342507"/>
              <a:gd name="connsiteY1" fmla="*/ 1140432 h 1143135"/>
              <a:gd name="connsiteX2" fmla="*/ 2342507 w 2342507"/>
              <a:gd name="connsiteY2" fmla="*/ 277403 h 114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2507" h="1143135">
                <a:moveTo>
                  <a:pt x="0" y="0"/>
                </a:moveTo>
                <a:cubicBezTo>
                  <a:pt x="58220" y="526551"/>
                  <a:pt x="113015" y="1094198"/>
                  <a:pt x="503433" y="1140432"/>
                </a:cubicBezTo>
                <a:cubicBezTo>
                  <a:pt x="893851" y="1186666"/>
                  <a:pt x="1626740" y="629293"/>
                  <a:pt x="2342507" y="27740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nettore 15"/>
          <p:cNvSpPr/>
          <p:nvPr/>
        </p:nvSpPr>
        <p:spPr>
          <a:xfrm>
            <a:off x="6298059" y="5941635"/>
            <a:ext cx="71919" cy="457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ccia a destra 3"/>
          <p:cNvSpPr/>
          <p:nvPr/>
        </p:nvSpPr>
        <p:spPr>
          <a:xfrm>
            <a:off x="4798031" y="2116475"/>
            <a:ext cx="452063" cy="190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ccia a destra 16"/>
          <p:cNvSpPr/>
          <p:nvPr/>
        </p:nvSpPr>
        <p:spPr>
          <a:xfrm>
            <a:off x="4796321" y="3676413"/>
            <a:ext cx="452063" cy="190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ccia a destra 17"/>
          <p:cNvSpPr/>
          <p:nvPr/>
        </p:nvSpPr>
        <p:spPr>
          <a:xfrm>
            <a:off x="4794611" y="5390461"/>
            <a:ext cx="452063" cy="190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32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3" grpId="0" animBg="1"/>
      <p:bldGraphic spid="10" grpId="0">
        <p:bldAsOne/>
      </p:bldGraphic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300" dirty="0" smtClean="0"/>
              <a:t>Low-thrust trajectory computation: first homotopy</a:t>
            </a:r>
            <a:endParaRPr lang="en-GB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 numCol="2" spcCol="72000">
                <a:noAutofit/>
              </a:bodyPr>
              <a:lstStyle/>
              <a:p>
                <a:pPr algn="just"/>
                <a:endParaRPr lang="en-GB" sz="20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:endParaRPr lang="en-GB" sz="2000" i="1" dirty="0" smtClean="0">
                  <a:latin typeface="Cambria Math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GB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000" dirty="0" smtClean="0"/>
                  <a:t> is the first homotopic-continuation parameter</a:t>
                </a:r>
              </a:p>
              <a:p>
                <a:pPr algn="just"/>
                <a:endParaRPr lang="en-GB" sz="2000" dirty="0"/>
              </a:p>
              <a:p>
                <a:pPr algn="just"/>
                <a:r>
                  <a:rPr lang="en-GB" sz="2000" dirty="0" smtClean="0"/>
                  <a:t>State </a:t>
                </a:r>
                <a:r>
                  <a:rPr lang="en-GB" sz="2000" dirty="0"/>
                  <a:t>represented by means of modified equinoctial elements 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/>
                      </a:rPr>
                      <m:t>𝒙</m:t>
                    </m:r>
                    <m:r>
                      <a:rPr lang="en-GB" sz="2000" i="1">
                        <a:latin typeface="Cambria Math"/>
                      </a:rPr>
                      <m:t>=[</m:t>
                    </m:r>
                    <m:r>
                      <a:rPr lang="en-GB" sz="2000" i="1">
                        <a:latin typeface="Cambria Math"/>
                      </a:rPr>
                      <m:t>𝑝</m:t>
                    </m:r>
                    <m:r>
                      <a:rPr lang="en-GB" sz="2000" i="1">
                        <a:latin typeface="Cambria Math"/>
                      </a:rPr>
                      <m:t>,</m:t>
                    </m:r>
                    <m:r>
                      <a:rPr lang="en-GB" sz="2000" i="1">
                        <a:latin typeface="Cambria Math"/>
                      </a:rPr>
                      <m:t>𝑓</m:t>
                    </m:r>
                    <m:r>
                      <a:rPr lang="en-GB" sz="2000" i="1">
                        <a:latin typeface="Cambria Math"/>
                      </a:rPr>
                      <m:t>,</m:t>
                    </m:r>
                    <m:r>
                      <a:rPr lang="en-GB" sz="2000" i="1">
                        <a:latin typeface="Cambria Math"/>
                      </a:rPr>
                      <m:t>𝑔</m:t>
                    </m:r>
                    <m:r>
                      <a:rPr lang="en-GB" sz="2000" i="1">
                        <a:latin typeface="Cambria Math"/>
                      </a:rPr>
                      <m:t>,</m:t>
                    </m:r>
                    <m:r>
                      <a:rPr lang="en-GB" sz="2000" i="1">
                        <a:latin typeface="Cambria Math"/>
                      </a:rPr>
                      <m:t>h</m:t>
                    </m:r>
                    <m:r>
                      <a:rPr lang="en-GB" sz="2000" i="1">
                        <a:latin typeface="Cambria Math"/>
                      </a:rPr>
                      <m:t>,</m:t>
                    </m:r>
                    <m:r>
                      <a:rPr lang="en-GB" sz="2000" i="1">
                        <a:latin typeface="Cambria Math"/>
                      </a:rPr>
                      <m:t>𝑘</m:t>
                    </m:r>
                    <m:r>
                      <a:rPr lang="en-GB" sz="2000" i="1">
                        <a:latin typeface="Cambria Math"/>
                      </a:rPr>
                      <m:t>,</m:t>
                    </m:r>
                    <m:r>
                      <a:rPr lang="en-GB" sz="2000" i="1">
                        <a:latin typeface="Cambria Math"/>
                      </a:rPr>
                      <m:t>𝐿</m:t>
                    </m:r>
                    <m:r>
                      <a:rPr lang="en-GB" sz="2000" i="1">
                        <a:latin typeface="Cambria Math"/>
                      </a:rPr>
                      <m:t>]</m:t>
                    </m:r>
                  </m:oMath>
                </a14:m>
                <a:endParaRPr lang="en-GB" sz="2000" dirty="0" smtClean="0"/>
              </a:p>
              <a:p>
                <a:pPr algn="just"/>
                <a:endParaRPr lang="en-GB" sz="2000" dirty="0"/>
              </a:p>
              <a:p>
                <a:pPr algn="just"/>
                <a:r>
                  <a:rPr lang="en-GB" sz="2000" i="1" dirty="0" smtClean="0">
                    <a:solidFill>
                      <a:srgbClr val="FF0000"/>
                    </a:solidFill>
                  </a:rPr>
                  <a:t>Homotopic transformation applied on the initial state</a:t>
                </a:r>
              </a:p>
              <a:p>
                <a:pPr marL="0" indent="0" algn="just">
                  <a:buNone/>
                </a:pPr>
                <a:endParaRPr lang="en-GB" sz="20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28 October 2014</a:t>
            </a:r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1" y="649287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1" y="649287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Nicola Sullo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40" y="1839925"/>
            <a:ext cx="4219048" cy="407619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319320" y="5914765"/>
            <a:ext cx="1248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rgbClr val="00FF00"/>
                </a:solidFill>
                <a:latin typeface="Cambria Math"/>
              </a:rPr>
              <a:t>initial state</a:t>
            </a:r>
          </a:p>
        </p:txBody>
      </p:sp>
      <p:cxnSp>
        <p:nvCxnSpPr>
          <p:cNvPr id="39" name="Curved Connector 38"/>
          <p:cNvCxnSpPr>
            <a:stCxn id="37" idx="0"/>
          </p:cNvCxnSpPr>
          <p:nvPr/>
        </p:nvCxnSpPr>
        <p:spPr>
          <a:xfrm rot="5400000" flipH="1" flipV="1">
            <a:off x="7846696" y="5159954"/>
            <a:ext cx="851449" cy="658174"/>
          </a:xfrm>
          <a:prstGeom prst="curvedConnector3">
            <a:avLst/>
          </a:prstGeom>
          <a:ln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7" idx="1"/>
          </p:cNvCxnSpPr>
          <p:nvPr/>
        </p:nvCxnSpPr>
        <p:spPr>
          <a:xfrm rot="10800000">
            <a:off x="5817114" y="5083914"/>
            <a:ext cx="1502207" cy="1000128"/>
          </a:xfrm>
          <a:prstGeom prst="curvedConnector2">
            <a:avLst/>
          </a:prstGeom>
          <a:ln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956895" y="5570404"/>
            <a:ext cx="1248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rgbClr val="FF0000"/>
                </a:solidFill>
                <a:latin typeface="Cambria Math"/>
              </a:rPr>
              <a:t>final state</a:t>
            </a:r>
          </a:p>
        </p:txBody>
      </p:sp>
      <p:cxnSp>
        <p:nvCxnSpPr>
          <p:cNvPr id="45" name="Curved Connector 44"/>
          <p:cNvCxnSpPr/>
          <p:nvPr/>
        </p:nvCxnSpPr>
        <p:spPr>
          <a:xfrm rot="16200000" flipV="1">
            <a:off x="8079628" y="4797272"/>
            <a:ext cx="511216" cy="1035048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5519351" y="3278647"/>
            <a:ext cx="576649" cy="1780547"/>
          </a:xfrm>
          <a:prstGeom prst="roundRect">
            <a:avLst/>
          </a:prstGeom>
          <a:noFill/>
          <a:ln w="254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ounded Rectangle 46"/>
          <p:cNvSpPr/>
          <p:nvPr/>
        </p:nvSpPr>
        <p:spPr>
          <a:xfrm>
            <a:off x="8316106" y="3282763"/>
            <a:ext cx="576649" cy="1780547"/>
          </a:xfrm>
          <a:prstGeom prst="roundRect">
            <a:avLst/>
          </a:prstGeom>
          <a:noFill/>
          <a:ln w="254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ounded Rectangle 47"/>
          <p:cNvSpPr/>
          <p:nvPr/>
        </p:nvSpPr>
        <p:spPr>
          <a:xfrm>
            <a:off x="7257535" y="3278641"/>
            <a:ext cx="576649" cy="178054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ace Glasgow PPT template">
  <a:themeElements>
    <a:clrScheme name="University of Glasgow">
      <a:dk1>
        <a:sysClr val="windowText" lastClr="000000"/>
      </a:dk1>
      <a:lt1>
        <a:sysClr val="window" lastClr="FFFFFF"/>
      </a:lt1>
      <a:dk2>
        <a:srgbClr val="00213B"/>
      </a:dk2>
      <a:lt2>
        <a:srgbClr val="006BC4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57A8F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i="1" smtClean="0">
            <a:latin typeface="Cambria Math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ASCL">
      <a:dk1>
        <a:sysClr val="windowText" lastClr="000000"/>
      </a:dk1>
      <a:lt1>
        <a:sysClr val="window" lastClr="FFFFFF"/>
      </a:lt1>
      <a:dk2>
        <a:srgbClr val="1C395B"/>
      </a:dk2>
      <a:lt2>
        <a:srgbClr val="4189D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57A8F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SCL">
      <a:dk1>
        <a:sysClr val="windowText" lastClr="000000"/>
      </a:dk1>
      <a:lt1>
        <a:sysClr val="window" lastClr="FFFFFF"/>
      </a:lt1>
      <a:dk2>
        <a:srgbClr val="1C395B"/>
      </a:dk2>
      <a:lt2>
        <a:srgbClr val="4189D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57A8F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Space Glasgow PPT template</Template>
  <TotalTime>3332</TotalTime>
  <Words>1132</Words>
  <Application>Microsoft Office PowerPoint</Application>
  <PresentationFormat>Presentazione su schermo (4:3)</PresentationFormat>
  <Paragraphs>189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Arial</vt:lpstr>
      <vt:lpstr>Cambria Math</vt:lpstr>
      <vt:lpstr>Wingdings</vt:lpstr>
      <vt:lpstr>Amienne</vt:lpstr>
      <vt:lpstr>Calibri</vt:lpstr>
      <vt:lpstr>Cordia New</vt:lpstr>
      <vt:lpstr>Courier New</vt:lpstr>
      <vt:lpstr>Space Glasgow PPT template</vt:lpstr>
      <vt:lpstr>HYBRID PROPULSION FOR IMPROVING FUTURE SPACE MISSIONS</vt:lpstr>
      <vt:lpstr>Outline</vt:lpstr>
      <vt:lpstr>Research work goal</vt:lpstr>
      <vt:lpstr>Space propulsion frontiers </vt:lpstr>
      <vt:lpstr>Hybrid high-low thrust propulsion: work undertaken</vt:lpstr>
      <vt:lpstr>Optimization techniques (I) </vt:lpstr>
      <vt:lpstr>Optimization techniques (II) </vt:lpstr>
      <vt:lpstr>Optimization method outline</vt:lpstr>
      <vt:lpstr>Low-thrust trajectory computation: first homotopy</vt:lpstr>
      <vt:lpstr>Low-thrust trajectory computation: second homotopy</vt:lpstr>
      <vt:lpstr>From low to hybrid thrust:  a third homotopic approach (I)</vt:lpstr>
      <vt:lpstr>From low to hybrid thrust:  a third homotopic approach (II)</vt:lpstr>
      <vt:lpstr>Algorithm validation and preliminary results (I)</vt:lpstr>
      <vt:lpstr>Algorithm validation and preliminary results (II)</vt:lpstr>
      <vt:lpstr>Algorithm validation and preliminary results (III)</vt:lpstr>
      <vt:lpstr>Algorithm validation and preliminary results (IV)</vt:lpstr>
      <vt:lpstr>Discussion and conclusions (I)</vt:lpstr>
      <vt:lpstr>Discussion and conclusions (II)</vt:lpstr>
      <vt:lpstr>Presentazione standard di PowerPoint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HOMOTOPY-BASED METHOD FOR OPTIMIZATION OF HYBRID HIGH-LOW THRUST TRAJECTORIES</dc:title>
  <dc:creator>Nicola Sullo</dc:creator>
  <cp:keywords>IAC-14-C1.8.6</cp:keywords>
  <cp:lastModifiedBy>Nick</cp:lastModifiedBy>
  <cp:revision>240</cp:revision>
  <cp:lastPrinted>2014-09-18T07:45:54Z</cp:lastPrinted>
  <dcterms:created xsi:type="dcterms:W3CDTF">2014-09-11T09:24:46Z</dcterms:created>
  <dcterms:modified xsi:type="dcterms:W3CDTF">2014-10-28T00:20:10Z</dcterms:modified>
</cp:coreProperties>
</file>