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57" r:id="rId4"/>
    <p:sldId id="259" r:id="rId5"/>
    <p:sldId id="269" r:id="rId6"/>
    <p:sldId id="260" r:id="rId7"/>
    <p:sldId id="261" r:id="rId8"/>
    <p:sldId id="262" r:id="rId9"/>
    <p:sldId id="263" r:id="rId10"/>
    <p:sldId id="276" r:id="rId11"/>
    <p:sldId id="264" r:id="rId12"/>
    <p:sldId id="265" r:id="rId13"/>
    <p:sldId id="266" r:id="rId14"/>
    <p:sldId id="267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1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90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987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24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15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941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967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847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337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739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28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434F7-2C8D-4683-9FA8-EC706B9B0EB3}" type="datetimeFigureOut">
              <a:rPr lang="en-GB" smtClean="0"/>
              <a:t>12/02/2018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80E605-BE01-4639-9DD5-D8C4068B9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04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James.Gray@glasgow.ac.u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EMF/Attachment%201%20-%20Regs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EMF/04.%20EU%20NBG%20Vol%202.pdf" TargetMode="External"/><Relationship Id="rId2" Type="http://schemas.openxmlformats.org/officeDocument/2006/relationships/hyperlink" Target="EMF/03.%20EU%20NBG%20Vol%20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EMF/Attachment%205%20-%20SME%20guide.pdf" TargetMode="External"/><Relationship Id="rId5" Type="http://schemas.openxmlformats.org/officeDocument/2006/relationships/hyperlink" Target="http://www.hse.gov.uk/pubns/books/hsg281.htm" TargetMode="External"/><Relationship Id="rId4" Type="http://schemas.openxmlformats.org/officeDocument/2006/relationships/hyperlink" Target="EMF/Attachment%202%20-%20HSE%20guidance.pd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079"/>
            <a:ext cx="1638300" cy="514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6667500" cy="2857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4653136"/>
            <a:ext cx="5040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James </a:t>
            </a:r>
            <a:r>
              <a:rPr lang="en-GB" b="1" dirty="0"/>
              <a:t>Gray</a:t>
            </a:r>
            <a:r>
              <a:rPr lang="en-GB" dirty="0"/>
              <a:t> - BA (Hons), RPA</a:t>
            </a:r>
            <a:r>
              <a:rPr lang="en-GB" dirty="0" smtClean="0"/>
              <a:t>, RWA, </a:t>
            </a:r>
            <a:r>
              <a:rPr lang="en-GB" dirty="0" err="1"/>
              <a:t>CRadP</a:t>
            </a:r>
            <a:r>
              <a:rPr lang="en-GB" dirty="0"/>
              <a:t>, MSRP</a:t>
            </a:r>
            <a:br>
              <a:rPr lang="en-GB" dirty="0"/>
            </a:br>
            <a:r>
              <a:rPr lang="en-GB" b="1" dirty="0"/>
              <a:t>Radiation Protection </a:t>
            </a:r>
            <a:r>
              <a:rPr lang="en-GB" b="1" dirty="0" smtClean="0"/>
              <a:t>Adviser</a:t>
            </a:r>
            <a:r>
              <a:rPr lang="en-GB" dirty="0"/>
              <a:t/>
            </a:r>
            <a:br>
              <a:rPr lang="en-GB" dirty="0"/>
            </a:br>
            <a:r>
              <a:rPr lang="en-GB" dirty="0">
                <a:hlinkClick r:id="rId4"/>
              </a:rPr>
              <a:t>James.Gray@glasgow.ac.uk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7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" y="764704"/>
            <a:ext cx="8820472" cy="3280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1418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Direct Effects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0445" y="4437112"/>
            <a:ext cx="64119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Indirect Effects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Interference with active or passive medical devices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Projectile risks from ferromagnetic objects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Electric shocks or burns from a conductive object in an EM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Ignition of electrical detonators / fires / explosions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241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you need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040560"/>
          </a:xfrm>
        </p:spPr>
        <p:txBody>
          <a:bodyPr>
            <a:normAutofit/>
          </a:bodyPr>
          <a:lstStyle/>
          <a:p>
            <a:r>
              <a:rPr lang="en-GB" sz="2000" dirty="0"/>
              <a:t>assess the levels of EMFs to which your employees may be </a:t>
            </a:r>
            <a:r>
              <a:rPr lang="en-GB" sz="2000" dirty="0" smtClean="0"/>
              <a:t>exposed</a:t>
            </a:r>
          </a:p>
          <a:p>
            <a:r>
              <a:rPr lang="en-GB" sz="2000" dirty="0"/>
              <a:t>ensure that exposure is below a set of ELVs</a:t>
            </a:r>
            <a:r>
              <a:rPr lang="en-GB" sz="2000" dirty="0" smtClean="0"/>
              <a:t>, </a:t>
            </a:r>
            <a:r>
              <a:rPr lang="en-GB" sz="2000" dirty="0"/>
              <a:t>‘Exposure limit values</a:t>
            </a:r>
            <a:r>
              <a:rPr lang="en-GB" sz="2000" dirty="0" smtClean="0"/>
              <a:t>’</a:t>
            </a:r>
          </a:p>
          <a:p>
            <a:r>
              <a:rPr lang="en-GB" sz="2000" dirty="0"/>
              <a:t>when appropriate, devise and implement an action plan to ensure </a:t>
            </a:r>
            <a:r>
              <a:rPr lang="en-GB" sz="2000" dirty="0" smtClean="0"/>
              <a:t>compliance with </a:t>
            </a:r>
            <a:r>
              <a:rPr lang="en-GB" sz="2000" dirty="0"/>
              <a:t>the exposure </a:t>
            </a:r>
            <a:r>
              <a:rPr lang="en-GB" sz="2000" dirty="0" smtClean="0"/>
              <a:t>limits</a:t>
            </a:r>
          </a:p>
          <a:p>
            <a:r>
              <a:rPr lang="en-GB" sz="2000" dirty="0"/>
              <a:t>when appropriate, assess the risks of employees’ exposure and eliminate </a:t>
            </a:r>
            <a:r>
              <a:rPr lang="en-GB" sz="2000" dirty="0" smtClean="0"/>
              <a:t>or minimise </a:t>
            </a:r>
            <a:r>
              <a:rPr lang="en-GB" sz="2000" dirty="0"/>
              <a:t>those risks. You must make sure you take employees at </a:t>
            </a:r>
            <a:r>
              <a:rPr lang="en-GB" sz="2000" dirty="0" smtClean="0"/>
              <a:t>particular risk</a:t>
            </a:r>
            <a:r>
              <a:rPr lang="en-GB" sz="2000" dirty="0"/>
              <a:t>, such as expectant mothers and workers with active or passive </a:t>
            </a:r>
            <a:r>
              <a:rPr lang="en-GB" sz="2000" dirty="0" smtClean="0"/>
              <a:t>implanted or </a:t>
            </a:r>
            <a:r>
              <a:rPr lang="en-GB" sz="2000" dirty="0"/>
              <a:t>body-worn medical devices, into account</a:t>
            </a:r>
            <a:r>
              <a:rPr lang="en-GB" sz="2000" dirty="0" smtClean="0"/>
              <a:t>.</a:t>
            </a:r>
          </a:p>
          <a:p>
            <a:r>
              <a:rPr lang="en-GB" sz="2000" dirty="0"/>
              <a:t>provide information and training on the particular risks (if any) posed </a:t>
            </a:r>
            <a:r>
              <a:rPr lang="en-GB" sz="2000" dirty="0" smtClean="0"/>
              <a:t>to employees </a:t>
            </a:r>
            <a:r>
              <a:rPr lang="en-GB" sz="2000" dirty="0"/>
              <a:t>by EMFs in the workplace and details of any action you are </a:t>
            </a:r>
            <a:r>
              <a:rPr lang="en-GB" sz="2000" dirty="0" smtClean="0"/>
              <a:t>taking to </a:t>
            </a:r>
            <a:r>
              <a:rPr lang="en-GB" sz="2000" dirty="0"/>
              <a:t>remove or control them. This information should also be made available </a:t>
            </a:r>
            <a:r>
              <a:rPr lang="en-GB" sz="2000" dirty="0" smtClean="0"/>
              <a:t>to their </a:t>
            </a:r>
            <a:r>
              <a:rPr lang="en-GB" sz="2000" dirty="0"/>
              <a:t>safety representatives, as </a:t>
            </a:r>
            <a:r>
              <a:rPr lang="en-GB" sz="2000" dirty="0" smtClean="0"/>
              <a:t>appropriate</a:t>
            </a:r>
          </a:p>
          <a:p>
            <a:r>
              <a:rPr lang="en-GB" sz="2000" dirty="0"/>
              <a:t>take action if employees are exposed to EMFs in excess of the </a:t>
            </a:r>
            <a:r>
              <a:rPr lang="en-GB" sz="2000" dirty="0" smtClean="0"/>
              <a:t>ELVs</a:t>
            </a:r>
          </a:p>
          <a:p>
            <a:r>
              <a:rPr lang="en-GB" sz="2000" dirty="0"/>
              <a:t>provide health surveillance or medical examination, as </a:t>
            </a:r>
            <a:r>
              <a:rPr lang="en-GB" sz="2000" dirty="0" smtClean="0"/>
              <a:t>appropriate.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9466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Action Levels and Exposure Limit Values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ELVs are the legal limitations on the exposure of employees to EMFs </a:t>
            </a:r>
            <a:r>
              <a:rPr lang="en-GB" dirty="0" smtClean="0"/>
              <a:t>and primarily </a:t>
            </a:r>
            <a:r>
              <a:rPr lang="en-GB" dirty="0"/>
              <a:t>relate to the levels of exposure to EMFs within the body</a:t>
            </a:r>
            <a:r>
              <a:rPr lang="en-GB" dirty="0" smtClean="0"/>
              <a:t>.</a:t>
            </a:r>
          </a:p>
          <a:p>
            <a:r>
              <a:rPr lang="en-GB" dirty="0" smtClean="0"/>
              <a:t>ALs have </a:t>
            </a:r>
            <a:r>
              <a:rPr lang="en-GB" dirty="0"/>
              <a:t>been produced relating to quantities which </a:t>
            </a:r>
            <a:r>
              <a:rPr lang="en-GB" dirty="0" smtClean="0"/>
              <a:t>can be </a:t>
            </a:r>
            <a:r>
              <a:rPr lang="en-GB" dirty="0"/>
              <a:t>measured more easily.</a:t>
            </a:r>
          </a:p>
        </p:txBody>
      </p:sp>
    </p:spTree>
    <p:extLst>
      <p:ext uri="{BB962C8B-B14F-4D97-AF65-F5344CB8AC3E}">
        <p14:creationId xmlns:p14="http://schemas.microsoft.com/office/powerpoint/2010/main" val="2481635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Practice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Use the available guidance to check if you need to do anything – e.g. table 3.2</a:t>
            </a:r>
          </a:p>
          <a:p>
            <a:r>
              <a:rPr lang="en-GB" dirty="0" smtClean="0"/>
              <a:t>Identify those workers at potential risk</a:t>
            </a:r>
          </a:p>
          <a:p>
            <a:r>
              <a:rPr lang="en-GB" dirty="0" smtClean="0"/>
              <a:t>Any practice not noted in the guidance will have to be assessed</a:t>
            </a:r>
          </a:p>
          <a:p>
            <a:r>
              <a:rPr lang="en-GB" dirty="0" smtClean="0"/>
              <a:t>If the business has more than 5 employees then a record of assessment must be kept</a:t>
            </a:r>
          </a:p>
          <a:p>
            <a:r>
              <a:rPr lang="en-GB" dirty="0" smtClean="0"/>
              <a:t>Some practices are exempt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28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Employees at particular risk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/>
              <a:t>an employee who has declared to their employer a condition which may lead </a:t>
            </a:r>
            <a:r>
              <a:rPr lang="en-GB" dirty="0" smtClean="0"/>
              <a:t>to a </a:t>
            </a:r>
            <a:r>
              <a:rPr lang="en-GB" dirty="0"/>
              <a:t>higher susceptibility to the potential effects of exposure to EMFs. </a:t>
            </a:r>
            <a:r>
              <a:rPr lang="en-GB" dirty="0" smtClean="0"/>
              <a:t>This includes </a:t>
            </a:r>
            <a:r>
              <a:rPr lang="en-GB" dirty="0"/>
              <a:t>expectant mothers who have informed you of their condition </a:t>
            </a:r>
            <a:r>
              <a:rPr lang="en-GB" dirty="0" smtClean="0"/>
              <a:t>and workers </a:t>
            </a:r>
            <a:r>
              <a:rPr lang="en-GB" dirty="0"/>
              <a:t>who have declared the use of active implanted medical </a:t>
            </a:r>
            <a:r>
              <a:rPr lang="en-GB" dirty="0" smtClean="0"/>
              <a:t>devices (AIMDs</a:t>
            </a:r>
            <a:r>
              <a:rPr lang="en-GB" dirty="0"/>
              <a:t>), passive implanted medical devices (PIMDs) or body-worn </a:t>
            </a:r>
            <a:r>
              <a:rPr lang="en-GB" dirty="0" smtClean="0"/>
              <a:t>medical devices </a:t>
            </a:r>
            <a:r>
              <a:rPr lang="en-GB" dirty="0"/>
              <a:t>(BWMDs</a:t>
            </a:r>
            <a:r>
              <a:rPr lang="en-GB" dirty="0" smtClean="0"/>
              <a:t>)</a:t>
            </a:r>
          </a:p>
          <a:p>
            <a:r>
              <a:rPr lang="en-GB" dirty="0"/>
              <a:t>an employee who works in close proximity to electro-explosive </a:t>
            </a:r>
            <a:r>
              <a:rPr lang="en-GB" dirty="0" smtClean="0"/>
              <a:t>devices, explosive </a:t>
            </a:r>
            <a:r>
              <a:rPr lang="en-GB" dirty="0"/>
              <a:t>materials or flammable atmospheres.</a:t>
            </a:r>
          </a:p>
        </p:txBody>
      </p:sp>
    </p:spTree>
    <p:extLst>
      <p:ext uri="{BB962C8B-B14F-4D97-AF65-F5344CB8AC3E}">
        <p14:creationId xmlns:p14="http://schemas.microsoft.com/office/powerpoint/2010/main" val="182593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b="1" dirty="0"/>
              <a:t>5.</a:t>
            </a:r>
            <a:r>
              <a:rPr lang="en-GB" dirty="0"/>
              <a:t>—(1) The employer must make a suitable and sufficient assessment of the levels of</a:t>
            </a:r>
          </a:p>
          <a:p>
            <a:r>
              <a:rPr lang="en-GB" dirty="0"/>
              <a:t>electromagnetic fields to which employees may be exposed.</a:t>
            </a:r>
          </a:p>
          <a:p>
            <a:r>
              <a:rPr lang="en-GB" dirty="0"/>
              <a:t>(2) Where regulation 4(1) applies—</a:t>
            </a:r>
          </a:p>
          <a:p>
            <a:r>
              <a:rPr lang="en-GB" dirty="0"/>
              <a:t>(a) the assessment must demonstrate whether that regulation is complied with, if necessary</a:t>
            </a:r>
          </a:p>
          <a:p>
            <a:r>
              <a:rPr lang="en-GB" dirty="0"/>
              <a:t>through the use of calculations and measurements; and</a:t>
            </a:r>
          </a:p>
          <a:p>
            <a:r>
              <a:rPr lang="en-GB" dirty="0"/>
              <a:t>(b) the employer may, in accordance with the Schedule(</a:t>
            </a:r>
            <a:r>
              <a:rPr lang="en-GB" b="1" dirty="0"/>
              <a:t>c</a:t>
            </a:r>
            <a:r>
              <a:rPr lang="en-GB" dirty="0"/>
              <a:t>), assess exposure against the ALs</a:t>
            </a:r>
          </a:p>
          <a:p>
            <a:r>
              <a:rPr lang="en-GB" dirty="0"/>
              <a:t>in order to determine that specific ELVs are not exceeded.</a:t>
            </a:r>
          </a:p>
          <a:p>
            <a:r>
              <a:rPr lang="en-GB" dirty="0"/>
              <a:t>(3) The assessment may take into account—</a:t>
            </a:r>
          </a:p>
          <a:p>
            <a:r>
              <a:rPr lang="en-GB" dirty="0"/>
              <a:t>(a) emission information and other safety related data provided by the manufacturer or</a:t>
            </a:r>
          </a:p>
          <a:p>
            <a:r>
              <a:rPr lang="en-GB" dirty="0"/>
              <a:t>distributor of equipment;</a:t>
            </a:r>
          </a:p>
          <a:p>
            <a:r>
              <a:rPr lang="en-GB" dirty="0"/>
              <a:t>(b) industry standards and guidelines;</a:t>
            </a:r>
          </a:p>
          <a:p>
            <a:r>
              <a:rPr lang="en-GB" dirty="0"/>
              <a:t>(c) guidance produced by the European Commission; and</a:t>
            </a:r>
          </a:p>
          <a:p>
            <a:r>
              <a:rPr lang="en-GB" dirty="0"/>
              <a:t>(d) guidance produced by the Executive.</a:t>
            </a:r>
          </a:p>
          <a:p>
            <a:r>
              <a:rPr lang="en-GB" dirty="0"/>
              <a:t>(4) The employer must review the assessment when—</a:t>
            </a:r>
          </a:p>
          <a:p>
            <a:r>
              <a:rPr lang="en-GB" dirty="0"/>
              <a:t>(a) there is reason to suspect it is no longer valid; or</a:t>
            </a:r>
          </a:p>
          <a:p>
            <a:r>
              <a:rPr lang="en-GB" dirty="0"/>
              <a:t>(b) there has been a significant change in the matters to which it relates,</a:t>
            </a:r>
          </a:p>
          <a:p>
            <a:r>
              <a:rPr lang="en-GB" dirty="0"/>
              <a:t>and make such changes to it as are necessary to ensure it remains suitable and sufficient.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131840" y="486813"/>
            <a:ext cx="23762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209707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Action Level (AL) – level at which a formal assessment is required</a:t>
            </a:r>
          </a:p>
          <a:p>
            <a:r>
              <a:rPr lang="en-GB" dirty="0" smtClean="0"/>
              <a:t>Exposure Limit Value (ELV) – legal exposure limits for employees</a:t>
            </a:r>
          </a:p>
          <a:p>
            <a:r>
              <a:rPr lang="en-GB" dirty="0" smtClean="0"/>
              <a:t>Measurement is a last resort</a:t>
            </a:r>
          </a:p>
          <a:p>
            <a:r>
              <a:rPr lang="en-GB" dirty="0" smtClean="0"/>
              <a:t>Information from Manufacturer</a:t>
            </a:r>
          </a:p>
          <a:p>
            <a:r>
              <a:rPr lang="en-GB" dirty="0"/>
              <a:t>C</a:t>
            </a:r>
            <a:r>
              <a:rPr lang="en-GB" dirty="0" smtClean="0"/>
              <a:t>alculations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7644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7848872" cy="767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25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0"/>
            <a:ext cx="7848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07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Most employers won’t need to do anything</a:t>
            </a:r>
          </a:p>
          <a:p>
            <a:r>
              <a:rPr lang="en-GB" dirty="0" smtClean="0"/>
              <a:t>Workers at particular risk</a:t>
            </a:r>
          </a:p>
          <a:p>
            <a:r>
              <a:rPr lang="en-GB" dirty="0" smtClean="0"/>
              <a:t>AL’s and ELV’s</a:t>
            </a:r>
          </a:p>
          <a:p>
            <a:r>
              <a:rPr lang="en-GB" dirty="0" smtClean="0"/>
              <a:t>Guidance – EU &amp; HSE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James.gray@glasgow.ac.uk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1724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412776"/>
            <a:ext cx="86409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	</a:t>
            </a:r>
            <a:r>
              <a:rPr lang="pt-BR" sz="2400" dirty="0" smtClean="0"/>
              <a:t>	S </a:t>
            </a:r>
            <a:r>
              <a:rPr lang="pt-BR" sz="2400" dirty="0"/>
              <a:t>T A T U T O R Y </a:t>
            </a:r>
            <a:r>
              <a:rPr lang="pt-BR" sz="2400" dirty="0" smtClean="0"/>
              <a:t> I </a:t>
            </a:r>
            <a:r>
              <a:rPr lang="pt-BR" sz="2400" dirty="0"/>
              <a:t>N S T R U M E N T </a:t>
            </a:r>
            <a:r>
              <a:rPr lang="pt-BR" sz="2400" dirty="0" smtClean="0"/>
              <a:t>S</a:t>
            </a:r>
          </a:p>
          <a:p>
            <a:endParaRPr lang="pt-BR" sz="2400" dirty="0"/>
          </a:p>
          <a:p>
            <a:r>
              <a:rPr lang="en-GB" sz="2400" b="1" dirty="0" smtClean="0"/>
              <a:t>			    2016 </a:t>
            </a:r>
            <a:r>
              <a:rPr lang="en-GB" sz="2400" b="1" dirty="0"/>
              <a:t>No. 588</a:t>
            </a:r>
          </a:p>
          <a:p>
            <a:r>
              <a:rPr lang="en-GB" sz="2400" b="1" dirty="0" smtClean="0"/>
              <a:t>		           HEALTH </a:t>
            </a:r>
            <a:r>
              <a:rPr lang="en-GB" sz="2400" b="1" dirty="0"/>
              <a:t>AND </a:t>
            </a:r>
            <a:r>
              <a:rPr lang="en-GB" sz="2400" b="1" dirty="0" smtClean="0"/>
              <a:t>SAFETY</a:t>
            </a:r>
          </a:p>
          <a:p>
            <a:endParaRPr lang="en-GB" sz="2400" b="1" dirty="0"/>
          </a:p>
          <a:p>
            <a:r>
              <a:rPr lang="en-GB" sz="2400" dirty="0" smtClean="0"/>
              <a:t>  The </a:t>
            </a:r>
            <a:r>
              <a:rPr lang="en-GB" sz="2400" dirty="0"/>
              <a:t>Control of Electromagnetic Fields at Work </a:t>
            </a:r>
            <a:r>
              <a:rPr lang="en-GB" sz="2400" dirty="0" smtClean="0"/>
              <a:t>Regulations 2016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		     (</a:t>
            </a:r>
            <a:r>
              <a:rPr lang="en-GB" sz="2400" dirty="0" smtClean="0">
                <a:hlinkClick r:id="rId2" action="ppaction://hlinkfile"/>
              </a:rPr>
              <a:t>CEMFAW</a:t>
            </a:r>
            <a:r>
              <a:rPr lang="en-GB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8713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916832"/>
            <a:ext cx="8856984" cy="3816424"/>
          </a:xfrm>
        </p:spPr>
        <p:txBody>
          <a:bodyPr>
            <a:normAutofit/>
          </a:bodyPr>
          <a:lstStyle/>
          <a:p>
            <a:r>
              <a:rPr lang="en-GB" sz="2800" dirty="0" smtClean="0"/>
              <a:t>Non-binding guide to </a:t>
            </a:r>
            <a:r>
              <a:rPr lang="en-GB" sz="2800" dirty="0"/>
              <a:t>good </a:t>
            </a:r>
            <a:r>
              <a:rPr lang="en-GB" sz="2800" dirty="0" smtClean="0"/>
              <a:t>practice for implementing Directive 2013/35/EU Electromagnetic Fields </a:t>
            </a:r>
            <a:r>
              <a:rPr lang="en-GB" sz="2800" dirty="0" err="1" smtClean="0"/>
              <a:t>Vols</a:t>
            </a:r>
            <a:r>
              <a:rPr lang="en-GB" sz="2800" dirty="0" smtClean="0"/>
              <a:t> </a:t>
            </a:r>
            <a:r>
              <a:rPr lang="en-GB" sz="2800" dirty="0" smtClean="0">
                <a:hlinkClick r:id="rId2" action="ppaction://hlinkfile"/>
              </a:rPr>
              <a:t>1</a:t>
            </a:r>
            <a:r>
              <a:rPr lang="en-GB" sz="2800" dirty="0" smtClean="0"/>
              <a:t>&amp;</a:t>
            </a:r>
            <a:r>
              <a:rPr lang="en-GB" sz="2800" dirty="0" smtClean="0">
                <a:hlinkClick r:id="rId3" action="ppaction://hlinkfile"/>
              </a:rPr>
              <a:t>2 </a:t>
            </a:r>
            <a:r>
              <a:rPr lang="en-GB" sz="2800" dirty="0"/>
              <a:t>http://ec.europa.eu/social/publications</a:t>
            </a:r>
            <a:endParaRPr lang="en-GB" sz="2800" dirty="0" smtClean="0"/>
          </a:p>
          <a:p>
            <a:r>
              <a:rPr lang="en-GB" sz="2800" dirty="0"/>
              <a:t>A guide to the Control of Electromagnetic Fields at </a:t>
            </a:r>
            <a:r>
              <a:rPr lang="en-GB" sz="2800" dirty="0" smtClean="0"/>
              <a:t>Work Regulations 2016 – </a:t>
            </a:r>
            <a:r>
              <a:rPr lang="en-GB" sz="2800" dirty="0">
                <a:hlinkClick r:id="rId4" action="ppaction://hlinkfile"/>
              </a:rPr>
              <a:t>HSE</a:t>
            </a:r>
            <a:r>
              <a:rPr lang="en-GB" sz="2800" dirty="0"/>
              <a:t>     </a:t>
            </a:r>
            <a:r>
              <a:rPr lang="en-GB" sz="2800" dirty="0">
                <a:hlinkClick r:id="rId5"/>
              </a:rPr>
              <a:t>http://</a:t>
            </a:r>
            <a:r>
              <a:rPr lang="en-GB" sz="2800" dirty="0" smtClean="0">
                <a:hlinkClick r:id="rId5"/>
              </a:rPr>
              <a:t>www.hse.gov.uk/pubns/books/hsg281.htm</a:t>
            </a:r>
            <a:endParaRPr lang="en-GB" sz="2800" dirty="0" smtClean="0"/>
          </a:p>
          <a:p>
            <a:r>
              <a:rPr lang="en-GB" sz="2800" dirty="0"/>
              <a:t>Guide for </a:t>
            </a:r>
            <a:r>
              <a:rPr lang="en-GB" sz="2800" dirty="0">
                <a:hlinkClick r:id="rId6" action="ppaction://hlinkfile"/>
              </a:rPr>
              <a:t>SMEs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6893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044"/>
            <a:ext cx="9144000" cy="579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92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2548880"/>
          </a:xfrm>
        </p:spPr>
        <p:txBody>
          <a:bodyPr/>
          <a:lstStyle/>
          <a:p>
            <a:r>
              <a:rPr lang="en-GB" dirty="0"/>
              <a:t>EMFs are static electric, static magnetic and time-varying electric, magnetic </a:t>
            </a:r>
            <a:r>
              <a:rPr lang="en-GB" dirty="0" smtClean="0"/>
              <a:t>and electromagnetic </a:t>
            </a:r>
            <a:r>
              <a:rPr lang="en-GB" dirty="0"/>
              <a:t>(radio wave) fields with frequencies up to 300 GHz.</a:t>
            </a:r>
          </a:p>
        </p:txBody>
      </p:sp>
    </p:spTree>
    <p:extLst>
      <p:ext uri="{BB962C8B-B14F-4D97-AF65-F5344CB8AC3E}">
        <p14:creationId xmlns:p14="http://schemas.microsoft.com/office/powerpoint/2010/main" val="285794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Health Effects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44000" cy="35790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556792"/>
            <a:ext cx="80952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Two Categories of health effect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Thermal Effects – a body absorbs the radiation leading to localised tissue heating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Non-thermal Effects – more subtle 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51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83" y="0"/>
            <a:ext cx="8496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00"/>
            <a:ext cx="9144000" cy="56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91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277"/>
            <a:ext cx="9144000" cy="37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65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760</Words>
  <Application>Microsoft Office PowerPoint</Application>
  <PresentationFormat>On-screen Show (4:3)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Guidance</vt:lpstr>
      <vt:lpstr>PowerPoint Presentation</vt:lpstr>
      <vt:lpstr>Definition</vt:lpstr>
      <vt:lpstr>Health Effects</vt:lpstr>
      <vt:lpstr>PowerPoint Presentation</vt:lpstr>
      <vt:lpstr>PowerPoint Presentation</vt:lpstr>
      <vt:lpstr>PowerPoint Presentation</vt:lpstr>
      <vt:lpstr>PowerPoint Presentation</vt:lpstr>
      <vt:lpstr>What you need to do</vt:lpstr>
      <vt:lpstr>Action Levels and Exposure Limit Values</vt:lpstr>
      <vt:lpstr>In Practice</vt:lpstr>
      <vt:lpstr>Employees at particular risk</vt:lpstr>
      <vt:lpstr>PowerPoint Presentation</vt:lpstr>
      <vt:lpstr>Assessment</vt:lpstr>
      <vt:lpstr>PowerPoint Presentation</vt:lpstr>
      <vt:lpstr>PowerPoint Presentation</vt:lpstr>
      <vt:lpstr>Summary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jmg6p</dc:creator>
  <cp:lastModifiedBy>James Gray</cp:lastModifiedBy>
  <cp:revision>38</cp:revision>
  <dcterms:created xsi:type="dcterms:W3CDTF">2016-09-21T11:52:34Z</dcterms:created>
  <dcterms:modified xsi:type="dcterms:W3CDTF">2018-02-12T15:00:17Z</dcterms:modified>
</cp:coreProperties>
</file>